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86" r:id="rId5"/>
    <p:sldId id="264" r:id="rId6"/>
    <p:sldId id="265" r:id="rId7"/>
    <p:sldId id="290" r:id="rId8"/>
    <p:sldId id="291" r:id="rId9"/>
    <p:sldId id="292" r:id="rId10"/>
    <p:sldId id="276" r:id="rId11"/>
    <p:sldId id="282" r:id="rId12"/>
    <p:sldId id="287" r:id="rId13"/>
    <p:sldId id="288" r:id="rId14"/>
    <p:sldId id="279" r:id="rId15"/>
    <p:sldId id="27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1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1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1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1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02" autoAdjust="0"/>
    <p:restoredTop sz="94660"/>
  </p:normalViewPr>
  <p:slideViewPr>
    <p:cSldViewPr snapToObjects="1">
      <p:cViewPr>
        <p:scale>
          <a:sx n="75" d="100"/>
          <a:sy n="75" d="100"/>
        </p:scale>
        <p:origin x="-888" y="-516"/>
      </p:cViewPr>
      <p:guideLst>
        <p:guide orient="horz" pos="2614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birthday2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514600"/>
            <a:ext cx="6400800" cy="1752600"/>
          </a:xfrm>
        </p:spPr>
        <p:txBody>
          <a:bodyPr/>
          <a:lstStyle>
            <a:lvl1pPr marL="0" indent="0">
              <a:buFont typeface="Webdings" pitchFamily="18" charset="2"/>
              <a:buNone/>
              <a:defRPr/>
            </a:lvl1pPr>
          </a:lstStyle>
          <a:p>
            <a:pPr lvl="0"/>
            <a:r>
              <a:rPr lang="en-US" altLang="ko-KR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6DF6A8-26E9-4589-AB31-73EC572487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5D214-EBEF-484B-8DB3-5E26E4D36F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48EBC-8EF1-4EB4-BD09-E7A0209CC0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D392C-B5FB-4E42-A130-26A6FFDEBE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9EDB4-EE8B-4C62-98B9-C64746D4F7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38412-0A79-4947-8E02-699B7FC0E8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68388-9A04-42A9-B127-C98DE38F03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C7634-88CA-495A-82A3-F117BC5FC1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E37B8-3ACF-4D6A-B8A4-3245AF3A73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EAF9B-0D13-45EA-A69C-8F027700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3C472-F772-4B11-A820-54C8CDEE268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irthday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ea typeface="굴림" charset="-127"/>
              </a:defRPr>
            </a:lvl1pPr>
          </a:lstStyle>
          <a:p>
            <a:pPr>
              <a:defRPr/>
            </a:pPr>
            <a:fld id="{FB1F3C54-7C6E-4AC2-9E03-4AEE7D06617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Webdings" pitchFamily="18" charset="2"/>
        <a:buChar char="e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3688589" y="3933056"/>
            <a:ext cx="17620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 latinLnBrk="1"/>
            <a:r>
              <a:rPr lang="en-US" altLang="ko-KR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2017.1.18</a:t>
            </a:r>
            <a:endParaRPr lang="ko-KR" altLang="en-US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60041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Palatino Linotype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Palatino Linotype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Palatino Linotype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ko-KR" sz="4000" dirty="0" smtClean="0">
                <a:ln>
                  <a:solidFill>
                    <a:schemeClr val="accent3">
                      <a:lumMod val="40000"/>
                      <a:lumOff val="60000"/>
                      <a:alpha val="0"/>
                    </a:schemeClr>
                  </a:solidFill>
                </a:ln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2017</a:t>
            </a:r>
            <a:r>
              <a:rPr lang="ko-KR" altLang="en-US" sz="4000" dirty="0" smtClean="0">
                <a:ln>
                  <a:solidFill>
                    <a:schemeClr val="accent3">
                      <a:lumMod val="40000"/>
                      <a:lumOff val="60000"/>
                      <a:alpha val="0"/>
                    </a:schemeClr>
                  </a:solidFill>
                </a:ln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년 수출성공패키지 사업 운영계획</a:t>
            </a:r>
            <a:endParaRPr lang="ko-KR" altLang="en-US" sz="4000" dirty="0">
              <a:ln>
                <a:solidFill>
                  <a:schemeClr val="accent3">
                    <a:lumMod val="40000"/>
                    <a:lumOff val="60000"/>
                    <a:alpha val="0"/>
                  </a:schemeClr>
                </a:solidFill>
              </a:ln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5" name="Picture 2" descr="C:\Users\user\AppData\Local\Temp\_AZTMP14_\중소기업청_국_좌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7979" y="5238813"/>
            <a:ext cx="3063240" cy="854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직사각형 13"/>
          <p:cNvSpPr>
            <a:spLocks noChangeArrowheads="1"/>
          </p:cNvSpPr>
          <p:nvPr/>
        </p:nvSpPr>
        <p:spPr bwMode="auto">
          <a:xfrm>
            <a:off x="-2060" y="0"/>
            <a:ext cx="9147176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2" name="TextBox 50"/>
          <p:cNvSpPr txBox="1"/>
          <p:nvPr/>
        </p:nvSpPr>
        <p:spPr>
          <a:xfrm>
            <a:off x="281907" y="1513237"/>
            <a:ext cx="863065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ko-KR" altLang="en-US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 중소기업을 대상으로 해외진출 시 필요한 마케팅프로그램 맞춤형 </a:t>
            </a:r>
            <a:endParaRPr lang="en-US" altLang="ko-KR" sz="20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0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지원을 통해 수출기업의 글로벌 역량강화 도모</a:t>
            </a:r>
            <a:endParaRPr lang="en-US" altLang="ko-KR" sz="20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3" name="TextBox 123"/>
          <p:cNvSpPr txBox="1"/>
          <p:nvPr/>
        </p:nvSpPr>
        <p:spPr>
          <a:xfrm>
            <a:off x="179512" y="1017309"/>
            <a:ext cx="2142774" cy="393729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1)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사업목적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4" name="TextBox 123"/>
          <p:cNvSpPr txBox="1"/>
          <p:nvPr/>
        </p:nvSpPr>
        <p:spPr>
          <a:xfrm>
            <a:off x="180288" y="2746088"/>
            <a:ext cx="2141998" cy="393729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2)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지원대상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210" y="75067"/>
            <a:ext cx="760491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9952" y="129494"/>
            <a:ext cx="6441533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수출성공패키지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구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수출역량강화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11" name="TextBox 50"/>
          <p:cNvSpPr txBox="1"/>
          <p:nvPr/>
        </p:nvSpPr>
        <p:spPr>
          <a:xfrm>
            <a:off x="281907" y="3296313"/>
            <a:ext cx="87484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u"/>
              <a:defRPr/>
            </a:pPr>
            <a:r>
              <a:rPr lang="ko-KR" altLang="en-US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중소기업기본법상 제조업</a:t>
            </a:r>
            <a:r>
              <a:rPr lang="en-US" altLang="ko-KR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제조관련서비스업 및 지식서비스업 영위 기업</a:t>
            </a:r>
            <a:endParaRPr lang="en-US" altLang="ko-KR" sz="20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6" name="TextBox 123"/>
          <p:cNvSpPr txBox="1"/>
          <p:nvPr/>
        </p:nvSpPr>
        <p:spPr>
          <a:xfrm>
            <a:off x="180288" y="4437112"/>
            <a:ext cx="2141998" cy="393729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3)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지원규모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TextBox 50"/>
          <p:cNvSpPr txBox="1"/>
          <p:nvPr/>
        </p:nvSpPr>
        <p:spPr>
          <a:xfrm>
            <a:off x="2515306" y="4477677"/>
            <a:ext cx="54422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총 </a:t>
            </a:r>
            <a:r>
              <a:rPr lang="en-US" altLang="ko-KR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478</a:t>
            </a:r>
            <a:r>
              <a:rPr lang="ko-KR" altLang="en-US" sz="20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억원</a:t>
            </a:r>
            <a:r>
              <a:rPr lang="en-US" altLang="ko-KR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 1,950</a:t>
            </a:r>
            <a:r>
              <a:rPr lang="ko-KR" altLang="en-US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개사 내외</a:t>
            </a:r>
            <a:endParaRPr lang="en-US" altLang="ko-KR" sz="20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60750" y="4933476"/>
            <a:ext cx="6043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수출기업화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최대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20</a:t>
            </a:r>
            <a:r>
              <a:rPr lang="ko-KR" altLang="en-US" sz="1600" spc="-1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백만원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 (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수출고도화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최대 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30</a:t>
            </a:r>
            <a:r>
              <a:rPr lang="ko-KR" altLang="en-US" sz="1600" spc="-1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백만원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1600" b="1" spc="-1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776" y="6161529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세부 지원내용은 통합 </a:t>
            </a:r>
            <a:r>
              <a:rPr lang="ko-KR" altLang="en-US" sz="1600" spc="-1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메뉴판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참조</a:t>
            </a:r>
            <a:endParaRPr lang="en-US" altLang="ko-KR" sz="1600" b="1" spc="-1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8072" y="3677253"/>
            <a:ext cx="8497044" cy="404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수출기업화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 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100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만불 미만 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 (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수출고도화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 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100~500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만불 미만 </a:t>
            </a:r>
            <a:endParaRPr lang="en-US" altLang="ko-KR" sz="1600" b="1" spc="-1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2515306" y="5757033"/>
            <a:ext cx="544222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2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수출준비 전 과정의 마케팅 활동 맞춤형 지원</a:t>
            </a:r>
            <a:endParaRPr lang="en-US" altLang="ko-KR" sz="20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0" name="TextBox 123"/>
          <p:cNvSpPr txBox="1"/>
          <p:nvPr/>
        </p:nvSpPr>
        <p:spPr>
          <a:xfrm>
            <a:off x="180288" y="5786968"/>
            <a:ext cx="2141998" cy="393729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en-US" altLang="ko-KR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지원내용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직사각형 13"/>
          <p:cNvSpPr>
            <a:spLocks noChangeArrowheads="1"/>
          </p:cNvSpPr>
          <p:nvPr/>
        </p:nvSpPr>
        <p:spPr bwMode="auto">
          <a:xfrm>
            <a:off x="-2060" y="0"/>
            <a:ext cx="9147176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51520" y="1746840"/>
            <a:ext cx="8913017" cy="161582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①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바우처제도 도입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선정 기업에 </a:t>
            </a:r>
            <a:r>
              <a:rPr lang="ko-KR" altLang="en-US" sz="2200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바우처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200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발금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→</a:t>
            </a:r>
            <a:r>
              <a:rPr lang="ko-KR" altLang="en-US" sz="2200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바우처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한도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內에서</a:t>
            </a:r>
            <a:endParaRPr lang="en-US" altLang="ko-KR" sz="22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자사역량에 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맞는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지원프로그램을 자유롭게 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선택</a:t>
            </a:r>
            <a:endParaRPr lang="en-US" altLang="ko-KR" sz="22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200" b="1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5" name="TextBox 123"/>
          <p:cNvSpPr txBox="1"/>
          <p:nvPr/>
        </p:nvSpPr>
        <p:spPr>
          <a:xfrm>
            <a:off x="251520" y="1088740"/>
            <a:ext cx="2844316" cy="478803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5)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주요 개편방향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861" y="2829706"/>
            <a:ext cx="8184333" cy="77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단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운영기관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지방청 수출지원센터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은 기업이 제출한 수출활동 계획서를 검토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기업별  역량</a:t>
            </a: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수준에 적합한 프로그램을 수행할 수 있도록 맞춤형 컨설팅</a:t>
            </a:r>
            <a:endParaRPr lang="en-US" altLang="ko-KR" sz="1600" spc="-1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210" y="75067"/>
            <a:ext cx="760491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9952" y="129494"/>
            <a:ext cx="6441533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수출성공패키지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구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수출역량강화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551447" y="5445224"/>
            <a:ext cx="8089005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17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년 시범 시행 후 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특정 프로그램 쏠림 현상이 발생할 경우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차년도부터는 </a:t>
            </a:r>
            <a:r>
              <a:rPr lang="ko-KR" altLang="en-US" sz="22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지원프로그램별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정부 지원 비율을 설정</a:t>
            </a:r>
            <a:endParaRPr lang="en-US" altLang="ko-KR" sz="2200" b="1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51520" y="3972850"/>
            <a:ext cx="7645042" cy="521168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② </a:t>
            </a:r>
            <a:r>
              <a:rPr lang="en-US" altLang="ko-KR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기업 자율성 확대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현행 </a:t>
            </a:r>
            <a:r>
              <a:rPr lang="ko-KR" altLang="en-US" sz="2200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세부프로그램별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지원한도</a:t>
            </a:r>
            <a:r>
              <a:rPr lang="en-US" altLang="ko-KR" sz="2200" baseline="30000" dirty="0">
                <a:latin typeface="HY견고딕" panose="02030600000101010101" pitchFamily="18" charset="-127"/>
                <a:ea typeface="HY견고딕" panose="02030600000101010101" pitchFamily="18" charset="-127"/>
              </a:rPr>
              <a:t>*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폐지</a:t>
            </a:r>
            <a:endParaRPr lang="en-US" altLang="ko-KR" sz="22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861" y="4530022"/>
            <a:ext cx="8448111" cy="77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(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현행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무역교육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과정당 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50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만원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), 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카탈로그 제작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(500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만원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), 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통</a:t>
            </a:r>
            <a:r>
              <a:rPr lang="en-US" altLang="ko-KR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번역</a:t>
            </a:r>
            <a:r>
              <a:rPr lang="en-US" altLang="ko-KR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(300</a:t>
            </a:r>
            <a:r>
              <a:rPr lang="ko-KR" altLang="en-US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만원</a:t>
            </a: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→</a:t>
            </a: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en-US" altLang="ko-KR" sz="16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개선</a:t>
            </a:r>
            <a:r>
              <a:rPr lang="en-US" altLang="ko-KR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b="1" u="sng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세부프로그램별</a:t>
            </a:r>
            <a:r>
              <a:rPr lang="ko-KR" altLang="en-US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지원한도 폐지</a:t>
            </a:r>
            <a:endParaRPr lang="en-US" altLang="ko-KR" sz="1600" b="1" u="sng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47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직사각형 13"/>
          <p:cNvSpPr>
            <a:spLocks noChangeArrowheads="1"/>
          </p:cNvSpPr>
          <p:nvPr/>
        </p:nvSpPr>
        <p:spPr bwMode="auto">
          <a:xfrm>
            <a:off x="-2060" y="0"/>
            <a:ext cx="9147176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51520" y="1707574"/>
            <a:ext cx="7920880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③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참여기</a:t>
            </a: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회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확대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사업공고 횟수 및 사업수행기간 확대</a:t>
            </a:r>
            <a:endParaRPr lang="en-US" altLang="ko-KR" sz="2200" b="1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5" name="TextBox 123"/>
          <p:cNvSpPr txBox="1"/>
          <p:nvPr/>
        </p:nvSpPr>
        <p:spPr>
          <a:xfrm>
            <a:off x="251520" y="1088740"/>
            <a:ext cx="2844316" cy="478803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5)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주요 개편방향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5861" y="3979766"/>
            <a:ext cx="8184333" cy="77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(</a:t>
            </a:r>
            <a:r>
              <a:rPr lang="ko-KR" altLang="en-US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현행</a:t>
            </a:r>
            <a:r>
              <a:rPr lang="en-US" altLang="ko-KR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선정기업은 매출규모에 상관없이 </a:t>
            </a:r>
            <a:r>
              <a:rPr lang="ko-KR" altLang="en-US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총 사업비 </a:t>
            </a:r>
            <a:r>
              <a:rPr lang="en-US" altLang="ko-KR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70%</a:t>
            </a:r>
            <a:r>
              <a:rPr lang="ko-KR" altLang="en-US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까지 지원</a:t>
            </a:r>
            <a:r>
              <a:rPr lang="ko-KR" altLang="en-US" sz="16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ko-KR" sz="16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→</a:t>
            </a:r>
            <a:r>
              <a:rPr lang="en-US" altLang="ko-KR" sz="16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16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개선</a:t>
            </a:r>
            <a:r>
              <a:rPr lang="en-US" altLang="ko-KR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(100</a:t>
            </a:r>
            <a:r>
              <a:rPr lang="ko-KR" altLang="en-US" sz="1600" b="1" u="sng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억원</a:t>
            </a:r>
            <a:r>
              <a:rPr lang="ko-KR" altLang="en-US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미만</a:t>
            </a:r>
            <a:r>
              <a:rPr lang="en-US" altLang="ko-KR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70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% / </a:t>
            </a:r>
            <a:r>
              <a:rPr lang="en-US" altLang="ko-KR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(100~300</a:t>
            </a:r>
            <a:r>
              <a:rPr lang="ko-KR" altLang="en-US" sz="1600" b="1" u="sng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억원</a:t>
            </a:r>
            <a:r>
              <a:rPr lang="en-US" altLang="ko-KR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60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% / </a:t>
            </a:r>
            <a:r>
              <a:rPr lang="en-US" altLang="ko-KR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(300</a:t>
            </a:r>
            <a:r>
              <a:rPr lang="ko-KR" altLang="en-US" sz="1600" b="1" u="sng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억원</a:t>
            </a:r>
            <a:r>
              <a:rPr lang="ko-KR" altLang="en-US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이상</a:t>
            </a:r>
            <a:r>
              <a:rPr lang="en-US" altLang="ko-KR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50%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6210" y="75067"/>
            <a:ext cx="760491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9952" y="129494"/>
            <a:ext cx="6441533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수출성공패키지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구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수출역량강화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51520" y="5049180"/>
            <a:ext cx="8882560" cy="16158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⑤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성과제도 도입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＂</a:t>
            </a:r>
            <a:r>
              <a:rPr lang="ko-KR" altLang="en-US" sz="22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단년도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사업 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→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개년 지원사업＂으로 개편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1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차년도 종료 후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성과평가 우수기업</a:t>
            </a:r>
            <a:r>
              <a:rPr lang="en-US" altLang="ko-KR" sz="2200" baseline="30000" dirty="0">
                <a:latin typeface="HY견고딕" panose="02030600000101010101" pitchFamily="18" charset="-127"/>
                <a:ea typeface="HY견고딕" panose="02030600000101010101" pitchFamily="18" charset="-127"/>
              </a:rPr>
              <a:t>*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은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차년도에 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추가 지원</a:t>
            </a:r>
            <a:endParaRPr lang="en-US" altLang="ko-KR" sz="22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200" b="1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5861" y="6057292"/>
            <a:ext cx="8184333" cy="404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전년대비 수출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매출액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·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고용증가율 등을 평가하여 일정기준 이상기업</a:t>
            </a:r>
            <a:endParaRPr lang="en-US" altLang="ko-KR" sz="1600" spc="-1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51520" y="3320988"/>
            <a:ext cx="8882560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④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정부 지원비율 조정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매출액 규모에 따라 사업비 부담률을 차등</a:t>
            </a:r>
            <a:endParaRPr lang="en-US" altLang="ko-KR" sz="22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200" b="1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5861" y="2289646"/>
            <a:ext cx="8184333" cy="77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(</a:t>
            </a:r>
            <a:r>
              <a:rPr lang="ko-KR" altLang="en-US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현행</a:t>
            </a:r>
            <a:r>
              <a:rPr lang="en-US" altLang="ko-KR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연 </a:t>
            </a: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회 </a:t>
            </a:r>
            <a:r>
              <a:rPr lang="ko-KR" altLang="ko-KR" sz="16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→</a:t>
            </a:r>
            <a:r>
              <a:rPr lang="en-US" altLang="ko-KR" sz="16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개선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연 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ko-KR" altLang="en-US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회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상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하반기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en-US" altLang="ko-KR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현행</a:t>
            </a:r>
            <a:r>
              <a:rPr lang="en-US" altLang="ko-KR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당해년도</a:t>
            </a: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12</a:t>
            </a: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월말 </a:t>
            </a:r>
            <a:r>
              <a:rPr lang="ko-KR" altLang="ko-KR" sz="16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→</a:t>
            </a:r>
            <a:r>
              <a:rPr lang="en-US" altLang="ko-KR" sz="16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개선</a:t>
            </a:r>
            <a:r>
              <a:rPr lang="en-US" altLang="ko-KR" sz="1600" b="1" u="sng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협약일로 부터 </a:t>
            </a:r>
            <a:r>
              <a:rPr lang="en-US" altLang="ko-KR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년간 </a:t>
            </a:r>
            <a:r>
              <a:rPr lang="ko-KR" altLang="en-US" sz="1600" b="1" u="sng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바우처</a:t>
            </a:r>
            <a:r>
              <a:rPr lang="ko-KR" altLang="en-US" sz="1600" b="1" u="sng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사용</a:t>
            </a:r>
            <a:endParaRPr lang="en-US" altLang="ko-KR" sz="1600" b="1" u="sng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62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직사각형 13"/>
          <p:cNvSpPr>
            <a:spLocks noChangeArrowheads="1"/>
          </p:cNvSpPr>
          <p:nvPr/>
        </p:nvSpPr>
        <p:spPr bwMode="auto">
          <a:xfrm>
            <a:off x="-2060" y="0"/>
            <a:ext cx="9147176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226407" y="3681028"/>
            <a:ext cx="8892480" cy="16158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⑦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수행기관 확대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200" b="1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산업부</a:t>
            </a: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200" b="1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중기청</a:t>
            </a: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공동 </a:t>
            </a:r>
            <a:r>
              <a:rPr lang="ko-KR" altLang="en-US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세부 </a:t>
            </a:r>
            <a:r>
              <a:rPr lang="ko-KR" altLang="en-US" sz="22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지원프로그램별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우수 </a:t>
            </a:r>
            <a:endParaRPr lang="en-US" altLang="ko-KR" sz="2200" b="1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민간 </a:t>
            </a: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수행기관 </a:t>
            </a:r>
            <a:r>
              <a:rPr lang="en-US" altLang="ko-KR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Pool</a:t>
            </a: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을 지정</a:t>
            </a:r>
            <a:r>
              <a:rPr lang="en-US" altLang="ko-KR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·</a:t>
            </a:r>
            <a:r>
              <a:rPr lang="ko-KR" altLang="en-US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운영</a:t>
            </a:r>
            <a:r>
              <a:rPr lang="en-US" altLang="ko-KR" sz="18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(5~10</a:t>
            </a:r>
            <a:r>
              <a:rPr lang="ko-KR" altLang="en-US" sz="18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개사 내외</a:t>
            </a:r>
            <a:r>
              <a:rPr lang="en-US" altLang="ko-KR" sz="18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>
              <a:lnSpc>
                <a:spcPct val="150000"/>
              </a:lnSpc>
              <a:defRPr/>
            </a:pPr>
            <a:endParaRPr lang="en-US" altLang="ko-KR" sz="2200" b="1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5" name="TextBox 123"/>
          <p:cNvSpPr txBox="1"/>
          <p:nvPr/>
        </p:nvSpPr>
        <p:spPr>
          <a:xfrm>
            <a:off x="251520" y="1088740"/>
            <a:ext cx="2844316" cy="478803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5)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주요 개편방향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0748" y="4797152"/>
            <a:ext cx="8184333" cy="773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기업이 </a:t>
            </a:r>
            <a:r>
              <a:rPr lang="ko-KR" altLang="en-US" sz="1600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프로그램별로</a:t>
            </a:r>
            <a:r>
              <a:rPr lang="ko-KR" altLang="en-US" sz="16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지정된 수행기관 외 </a:t>
            </a:r>
            <a:r>
              <a:rPr lang="ko-KR" altLang="en-US" sz="1600" b="1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他기관을</a:t>
            </a:r>
            <a:r>
              <a:rPr lang="ko-KR" altLang="en-US" sz="16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원할 경우 </a:t>
            </a:r>
            <a:r>
              <a:rPr lang="ko-KR" altLang="en-US" sz="16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적절성 여부 사후검증 </a:t>
            </a:r>
            <a:endParaRPr lang="en-US" altLang="ko-KR" sz="1600" b="1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6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ko-KR" altLang="en-US" sz="16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후 수행기관 </a:t>
            </a:r>
            <a:r>
              <a:rPr lang="en-US" altLang="ko-KR" sz="16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Pool</a:t>
            </a:r>
            <a:r>
              <a:rPr lang="ko-KR" altLang="en-US" sz="16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에  추가 등록</a:t>
            </a:r>
            <a:endParaRPr lang="en-US" altLang="ko-KR" sz="1600" b="1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210" y="75067"/>
            <a:ext cx="760491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9952" y="129494"/>
            <a:ext cx="6441533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수출성공패키지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구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수출역량강화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71342" y="5791396"/>
            <a:ext cx="8672658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쿼터제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만족도 조사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등을 통해 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부실 수행기관의 사업 참여를 차단</a:t>
            </a:r>
            <a:endParaRPr lang="en-US" altLang="ko-KR" sz="2200" b="1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51520" y="1813173"/>
            <a:ext cx="8882560" cy="161582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⑥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2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바우처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2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졸업제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2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회 지원 후 지원성과에 따라 추가지원</a:t>
            </a:r>
            <a:r>
              <a:rPr lang="en-US" altLang="ko-KR" sz="18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8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총 </a:t>
            </a:r>
            <a:r>
              <a:rPr lang="en-US" altLang="ko-KR" sz="18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ko-KR" altLang="en-US" sz="18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회</a:t>
            </a:r>
            <a:r>
              <a:rPr lang="en-US" altLang="ko-KR" sz="18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22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다만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수출역량 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성장 단계별 상위 사업의 지원 가능</a:t>
            </a:r>
            <a:endParaRPr lang="en-US" altLang="ko-KR" sz="22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200" b="1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861" y="2913794"/>
            <a:ext cx="8184333" cy="404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例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수출성공패키지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초보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→ 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글로벌 </a:t>
            </a:r>
            <a:r>
              <a:rPr lang="ko-KR" altLang="en-US" sz="1600" spc="-100" dirty="0" err="1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강소기업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유망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)→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중견기업해외맞춤형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중견</a:t>
            </a:r>
            <a:r>
              <a:rPr lang="en-US" altLang="ko-KR" sz="1600" spc="-100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60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직사각형 13"/>
          <p:cNvSpPr>
            <a:spLocks noChangeArrowheads="1"/>
          </p:cNvSpPr>
          <p:nvPr/>
        </p:nvSpPr>
        <p:spPr bwMode="auto">
          <a:xfrm>
            <a:off x="-2060" y="0"/>
            <a:ext cx="9147176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4" name="TextBox 123"/>
          <p:cNvSpPr txBox="1"/>
          <p:nvPr/>
        </p:nvSpPr>
        <p:spPr>
          <a:xfrm>
            <a:off x="274985" y="1276338"/>
            <a:ext cx="2676835" cy="393729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6)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향후 추진일정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67544" y="1988840"/>
            <a:ext cx="6195927" cy="60016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관계 부처 실무협의 및 최종 확정 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en-US" altLang="ko-KR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~1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월 중순</a:t>
            </a:r>
            <a:endParaRPr lang="en-US" altLang="ko-KR" sz="22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67544" y="3480121"/>
            <a:ext cx="8460940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2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 바우처 사업 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공고 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(1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차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~1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월 말</a:t>
            </a:r>
            <a:r>
              <a:rPr lang="en-US" altLang="ko-KR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 (2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차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~5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월 중</a:t>
            </a:r>
            <a:endParaRPr lang="en-US" altLang="ko-KR" sz="22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210" y="75067"/>
            <a:ext cx="760491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9952" y="129494"/>
            <a:ext cx="6441533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수출성공패키지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구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수출역량강화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6159" y="2525125"/>
            <a:ext cx="6456141" cy="404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통합 </a:t>
            </a:r>
            <a:r>
              <a:rPr lang="ko-KR" altLang="en-US" sz="16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메뉴판</a:t>
            </a: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사업별 세부운영방안 등</a:t>
            </a:r>
            <a:endParaRPr lang="en-US" altLang="ko-KR" sz="1600" b="1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67544" y="4924056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사업별 참여기업 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수행기관 선정 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(1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차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)~3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월  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 (2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차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~7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월</a:t>
            </a:r>
            <a:endParaRPr lang="en-US" altLang="ko-KR" sz="22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6159" y="4032899"/>
            <a:ext cx="6456141" cy="404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6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중기청</a:t>
            </a:r>
            <a:r>
              <a:rPr lang="en-US" altLang="ko-KR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산업부</a:t>
            </a:r>
            <a:r>
              <a:rPr lang="ko-KR" altLang="en-US" sz="16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통합 공고 예정</a:t>
            </a:r>
            <a:endParaRPr lang="en-US" altLang="ko-KR" sz="1600" b="1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직선 연결선 13"/>
          <p:cNvCxnSpPr/>
          <p:nvPr/>
        </p:nvCxnSpPr>
        <p:spPr>
          <a:xfrm flipV="1">
            <a:off x="2706722" y="3749675"/>
            <a:ext cx="4637983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47000">
                  <a:schemeClr val="bg1">
                    <a:lumMod val="6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3088481" y="2901134"/>
            <a:ext cx="37877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40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감사합니다</a:t>
            </a:r>
            <a:r>
              <a:rPr lang="en-US" altLang="ko-KR" sz="40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40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475656" y="656692"/>
            <a:ext cx="4244736" cy="877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65" tIns="40083" rIns="80165" bIns="40083" anchor="ctr"/>
          <a:lstStyle/>
          <a:p>
            <a:pPr defTabSz="801585">
              <a:defRPr/>
            </a:pPr>
            <a:r>
              <a:rPr lang="ko-KR" altLang="en-US" sz="4000" b="1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목 차</a:t>
            </a:r>
            <a:endParaRPr lang="ko-KR" altLang="en-US" sz="4000" b="1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4099" name="그룹 6"/>
          <p:cNvGrpSpPr>
            <a:grpSpLocks/>
          </p:cNvGrpSpPr>
          <p:nvPr/>
        </p:nvGrpSpPr>
        <p:grpSpPr bwMode="auto">
          <a:xfrm>
            <a:off x="1483972" y="1664804"/>
            <a:ext cx="6670405" cy="4476396"/>
            <a:chOff x="4494791" y="2182090"/>
            <a:chExt cx="5499100" cy="4197928"/>
          </a:xfrm>
        </p:grpSpPr>
        <p:sp>
          <p:nvSpPr>
            <p:cNvPr id="8" name="대각선 방향의 모서리가 둥근 사각형 7"/>
            <p:cNvSpPr/>
            <p:nvPr/>
          </p:nvSpPr>
          <p:spPr>
            <a:xfrm>
              <a:off x="4494791" y="2286660"/>
              <a:ext cx="5384536" cy="4093358"/>
            </a:xfrm>
            <a:prstGeom prst="round2DiagRect">
              <a:avLst>
                <a:gd name="adj1" fmla="val 14890"/>
                <a:gd name="adj2" fmla="val 0"/>
              </a:avLst>
            </a:prstGeom>
            <a:gradFill flip="none" rotWithShape="1">
              <a:gsLst>
                <a:gs pos="0">
                  <a:schemeClr val="bg1">
                    <a:lumMod val="95000"/>
                    <a:alpha val="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 b="1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9" name="대각선 방향의 모서리가 둥근 사각형 8"/>
            <p:cNvSpPr/>
            <p:nvPr/>
          </p:nvSpPr>
          <p:spPr>
            <a:xfrm>
              <a:off x="4494791" y="2182090"/>
              <a:ext cx="5499100" cy="4093359"/>
            </a:xfrm>
            <a:prstGeom prst="round2DiagRect">
              <a:avLst>
                <a:gd name="adj1" fmla="val 14890"/>
                <a:gd name="adj2" fmla="val 0"/>
              </a:avLst>
            </a:prstGeom>
            <a:gradFill flip="none" rotWithShape="1">
              <a:gsLst>
                <a:gs pos="0">
                  <a:schemeClr val="bg1">
                    <a:lumMod val="85000"/>
                    <a:alpha val="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sz="1600" b="1">
                <a:solidFill>
                  <a:schemeClr val="bg2">
                    <a:alpha val="66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4100" name="그룹 9"/>
          <p:cNvGrpSpPr>
            <a:grpSpLocks/>
          </p:cNvGrpSpPr>
          <p:nvPr/>
        </p:nvGrpSpPr>
        <p:grpSpPr bwMode="auto">
          <a:xfrm>
            <a:off x="1699847" y="2088094"/>
            <a:ext cx="4058541" cy="877887"/>
            <a:chOff x="4602276" y="1806608"/>
            <a:chExt cx="4744931" cy="1164749"/>
          </a:xfrm>
        </p:grpSpPr>
        <p:pic>
          <p:nvPicPr>
            <p:cNvPr id="4113" name="그림 10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2276" y="2043599"/>
              <a:ext cx="1059657" cy="690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직사각형 11"/>
            <p:cNvSpPr/>
            <p:nvPr/>
          </p:nvSpPr>
          <p:spPr>
            <a:xfrm>
              <a:off x="4728483" y="1806608"/>
              <a:ext cx="733112" cy="11647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801585">
                <a:defRPr/>
              </a:pPr>
              <a:r>
                <a:rPr lang="en-US" altLang="ko-KR" sz="3500" b="1" dirty="0">
                  <a:solidFill>
                    <a:schemeClr val="bg1">
                      <a:lumMod val="9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Ⅰ</a:t>
              </a:r>
              <a:endParaRPr lang="ko-KR" altLang="en-US" sz="25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61933" y="1996724"/>
              <a:ext cx="3685274" cy="786719"/>
            </a:xfrm>
            <a:prstGeom prst="rect">
              <a:avLst/>
            </a:prstGeom>
            <a:noFill/>
          </p:spPr>
          <p:txBody>
            <a:bodyPr wrap="none" lIns="99549" tIns="49773" rIns="99549" bIns="49773">
              <a:spAutoFit/>
              <a:scene3d>
                <a:camera prst="orthographicFront"/>
                <a:lightRig rig="threePt" dir="t"/>
              </a:scene3d>
              <a:sp3d extrusionH="6350"/>
            </a:bodyPr>
            <a:lstStyle/>
            <a:p>
              <a:pPr defTabSz="801585">
                <a:defRPr/>
              </a:pPr>
              <a:r>
                <a:rPr lang="ko-KR" altLang="en-US" sz="3200" b="1" dirty="0" err="1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수출바우처</a:t>
              </a:r>
              <a:r>
                <a:rPr lang="ko-KR" altLang="en-US" sz="3200" b="1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 제도</a:t>
              </a:r>
              <a:endPara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4101" name="그룹 13"/>
          <p:cNvGrpSpPr>
            <a:grpSpLocks/>
          </p:cNvGrpSpPr>
          <p:nvPr/>
        </p:nvGrpSpPr>
        <p:grpSpPr bwMode="auto">
          <a:xfrm>
            <a:off x="1728424" y="3496013"/>
            <a:ext cx="4990776" cy="650875"/>
            <a:chOff x="4610428" y="2951597"/>
            <a:chExt cx="5835808" cy="865272"/>
          </a:xfrm>
        </p:grpSpPr>
        <p:pic>
          <p:nvPicPr>
            <p:cNvPr id="4110" name="그림 14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10428" y="3038850"/>
              <a:ext cx="1059657" cy="690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직사각형 15"/>
            <p:cNvSpPr/>
            <p:nvPr/>
          </p:nvSpPr>
          <p:spPr>
            <a:xfrm>
              <a:off x="4729231" y="2951597"/>
              <a:ext cx="761081" cy="8652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801585">
                <a:defRPr/>
              </a:pPr>
              <a:r>
                <a:rPr lang="en-US" altLang="ko-KR" sz="3500" b="1" dirty="0">
                  <a:solidFill>
                    <a:schemeClr val="bg1">
                      <a:lumMod val="9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Ⅱ</a:t>
              </a:r>
              <a:endParaRPr lang="ko-KR" altLang="en-US" sz="2500" b="1" dirty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61932" y="2980844"/>
              <a:ext cx="4784304" cy="788281"/>
            </a:xfrm>
            <a:prstGeom prst="rect">
              <a:avLst/>
            </a:prstGeom>
            <a:noFill/>
          </p:spPr>
          <p:txBody>
            <a:bodyPr wrap="none" lIns="99549" tIns="49773" rIns="99549" bIns="49773">
              <a:spAutoFit/>
              <a:scene3d>
                <a:camera prst="orthographicFront"/>
                <a:lightRig rig="threePt" dir="t"/>
              </a:scene3d>
              <a:sp3d extrusionH="6350"/>
            </a:bodyPr>
            <a:lstStyle/>
            <a:p>
              <a:pPr defTabSz="801585">
                <a:defRPr/>
              </a:pPr>
              <a:r>
                <a:rPr lang="ko-KR" altLang="en-US" sz="3200" b="1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수출성공패키지 사업</a:t>
              </a:r>
              <a:endPara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4102" name="그룹 17"/>
          <p:cNvGrpSpPr>
            <a:grpSpLocks/>
          </p:cNvGrpSpPr>
          <p:nvPr/>
        </p:nvGrpSpPr>
        <p:grpSpPr bwMode="auto">
          <a:xfrm>
            <a:off x="1726835" y="4747357"/>
            <a:ext cx="2099592" cy="877887"/>
            <a:chOff x="4609091" y="4227814"/>
            <a:chExt cx="2454905" cy="1164749"/>
          </a:xfrm>
        </p:grpSpPr>
        <p:pic>
          <p:nvPicPr>
            <p:cNvPr id="4107" name="그림 18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9091" y="4464805"/>
              <a:ext cx="1059657" cy="690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직사각형 19"/>
            <p:cNvSpPr/>
            <p:nvPr/>
          </p:nvSpPr>
          <p:spPr>
            <a:xfrm>
              <a:off x="4740877" y="4227814"/>
              <a:ext cx="801857" cy="116474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801585">
                <a:defRPr/>
              </a:pPr>
              <a:r>
                <a:rPr lang="en-US" altLang="ko-KR" sz="3500" b="1" dirty="0">
                  <a:solidFill>
                    <a:schemeClr val="bg1">
                      <a:lumMod val="9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Ⅲ</a:t>
              </a:r>
              <a:endParaRPr lang="ko-KR" altLang="en-US" sz="25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668752" y="4408819"/>
              <a:ext cx="1395244" cy="786719"/>
            </a:xfrm>
            <a:prstGeom prst="rect">
              <a:avLst/>
            </a:prstGeom>
            <a:noFill/>
          </p:spPr>
          <p:txBody>
            <a:bodyPr wrap="none" lIns="99549" tIns="49773" rIns="99549" bIns="49773">
              <a:spAutoFit/>
              <a:scene3d>
                <a:camera prst="orthographicFront"/>
                <a:lightRig rig="threePt" dir="t"/>
              </a:scene3d>
              <a:sp3d extrusionH="6350"/>
            </a:bodyPr>
            <a:lstStyle/>
            <a:p>
              <a:pPr defTabSz="801585">
                <a:defRPr/>
              </a:pPr>
              <a:r>
                <a:rPr lang="en-US" altLang="ko-KR" sz="3200" b="1" dirty="0" smtClean="0">
                  <a:latin typeface="HY견고딕" panose="02030600000101010101" pitchFamily="18" charset="-127"/>
                  <a:ea typeface="HY견고딕" panose="02030600000101010101" pitchFamily="18" charset="-127"/>
                </a:rPr>
                <a:t>Q&amp;A</a:t>
              </a:r>
              <a:endPara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91"/>
          <p:cNvSpPr txBox="1"/>
          <p:nvPr/>
        </p:nvSpPr>
        <p:spPr>
          <a:xfrm>
            <a:off x="-10952" y="793750"/>
            <a:ext cx="907204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각 사업별 중소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중견기업을 선정하여 ＂수출 </a:t>
            </a:r>
            <a:r>
              <a:rPr lang="ko-KR" altLang="en-US" sz="2200" b="1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바우처</a:t>
            </a:r>
            <a:r>
              <a:rPr lang="en-US" altLang="ko-KR" sz="2200" b="1" baseline="30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＂를 부여 →</a:t>
            </a:r>
            <a:endParaRPr lang="en-US" altLang="ko-KR" sz="2200" b="1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200" b="1" dirty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  </a:t>
            </a:r>
            <a:r>
              <a:rPr lang="ko-KR" altLang="en-US" sz="2200" b="1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기업은 자율적으로 수출지원서비스를 이용한 후 소용비용을 정산</a:t>
            </a:r>
            <a:endParaRPr lang="en-US" altLang="ko-KR" sz="2200" b="1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198" name="직사각형 16"/>
          <p:cNvSpPr>
            <a:spLocks noChangeArrowheads="1"/>
          </p:cNvSpPr>
          <p:nvPr/>
        </p:nvSpPr>
        <p:spPr bwMode="auto">
          <a:xfrm>
            <a:off x="-1588" y="0"/>
            <a:ext cx="9145588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210" y="75067"/>
            <a:ext cx="572939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17" y="109656"/>
            <a:ext cx="4824103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수출바우처</a:t>
            </a: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사업 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개요</a:t>
            </a:r>
            <a:endParaRPr lang="en-US" altLang="ko-KR" sz="2800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5038" y="1841049"/>
            <a:ext cx="84970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8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en-US" altLang="ko-KR" sz="18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800" spc="-1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바우처</a:t>
            </a:r>
            <a:r>
              <a:rPr lang="en-US" altLang="ko-KR" sz="18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r>
              <a:rPr lang="ko-KR" altLang="en-US" sz="18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수출지원서비스를 이용할 수 있는 상품권의 개념</a:t>
            </a:r>
            <a:endParaRPr lang="en-US" altLang="ko-KR" sz="1800" b="1" spc="-1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51520" y="2492896"/>
            <a:ext cx="8552267" cy="4225698"/>
            <a:chOff x="303153" y="1855735"/>
            <a:chExt cx="9255603" cy="4453585"/>
          </a:xfrm>
        </p:grpSpPr>
        <p:sp>
          <p:nvSpPr>
            <p:cNvPr id="9" name="Rectangle 598"/>
            <p:cNvSpPr>
              <a:spLocks noChangeArrowheads="1"/>
            </p:cNvSpPr>
            <p:nvPr/>
          </p:nvSpPr>
          <p:spPr bwMode="auto">
            <a:xfrm>
              <a:off x="303153" y="2367472"/>
              <a:ext cx="4505831" cy="3941848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108000" tIns="108000" rIns="108000" bIns="108000"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lvl="0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defRPr/>
              </a:pPr>
              <a:endParaRPr kumimoji="0" lang="en-US" altLang="ko-KR" sz="1200" spc="-100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0" name="Rectangle 599"/>
            <p:cNvSpPr>
              <a:spLocks noChangeArrowheads="1"/>
            </p:cNvSpPr>
            <p:nvPr/>
          </p:nvSpPr>
          <p:spPr bwMode="auto">
            <a:xfrm>
              <a:off x="344721" y="1876333"/>
              <a:ext cx="4464263" cy="455775"/>
            </a:xfrm>
            <a:prstGeom prst="round2SameRect">
              <a:avLst/>
            </a:prstGeom>
            <a:solidFill>
              <a:srgbClr val="689ECA"/>
            </a:solidFill>
            <a:ln w="6350" algn="ctr">
              <a:solidFill>
                <a:srgbClr val="689ECA"/>
              </a:solidFill>
              <a:miter lim="800000"/>
              <a:headEnd/>
              <a:tailEnd/>
            </a:ln>
            <a:effectLst>
              <a:outerShdw dist="25400" dir="16200000" algn="ctr" rotWithShape="0">
                <a:srgbClr val="4183B9"/>
              </a:outerShdw>
            </a:effectLst>
          </p:spPr>
          <p:txBody>
            <a:bodyPr lIns="54000" rIns="54000" anchor="ctr"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algn="ctr" latinLnBrk="0"/>
              <a:r>
                <a:rPr lang="en-US" altLang="ko-KR" sz="1600" b="1" dirty="0" smtClean="0">
                  <a:solidFill>
                    <a:schemeClr val="bg1"/>
                  </a:solidFill>
                  <a:latin typeface="+mn-ea"/>
                </a:rPr>
                <a:t>BEFORE</a:t>
              </a:r>
              <a:endParaRPr lang="ko-KR" altLang="en-US" sz="16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1" name="AutoShape 34"/>
            <p:cNvSpPr>
              <a:spLocks noChangeArrowheads="1"/>
            </p:cNvSpPr>
            <p:nvPr/>
          </p:nvSpPr>
          <p:spPr bwMode="auto">
            <a:xfrm rot="10800000">
              <a:off x="2329001" y="4251251"/>
              <a:ext cx="442912" cy="32861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alpha val="60001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6" name="Rectangle 20"/>
            <p:cNvSpPr>
              <a:spLocks noChangeArrowheads="1"/>
            </p:cNvSpPr>
            <p:nvPr/>
          </p:nvSpPr>
          <p:spPr bwMode="blackWhite">
            <a:xfrm>
              <a:off x="1026687" y="4249299"/>
              <a:ext cx="1634664" cy="315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ctr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sz="1400" b="1" dirty="0" smtClean="0">
                  <a:solidFill>
                    <a:srgbClr val="FFFFFF"/>
                  </a:solidFill>
                  <a:latin typeface="+mn-ea"/>
                </a:rPr>
                <a:t>글로벌기업가역량</a:t>
              </a:r>
              <a:endParaRPr lang="en-US" altLang="ko-KR" sz="1400" dirty="0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17" name="AutoShape 34"/>
            <p:cNvSpPr>
              <a:spLocks noChangeArrowheads="1"/>
            </p:cNvSpPr>
            <p:nvPr/>
          </p:nvSpPr>
          <p:spPr bwMode="auto">
            <a:xfrm rot="10800000">
              <a:off x="2176737" y="2494848"/>
              <a:ext cx="442912" cy="32861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chemeClr val="bg1">
                    <a:alpha val="60001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srgbClr val="0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blackWhite">
            <a:xfrm>
              <a:off x="786087" y="2483441"/>
              <a:ext cx="99856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fontAlgn="ctr">
                <a:spcBef>
                  <a:spcPct val="0"/>
                </a:spcBef>
                <a:spcAft>
                  <a:spcPct val="0"/>
                </a:spcAft>
              </a:pPr>
              <a:r>
                <a:rPr lang="ko-KR" altLang="en-US" sz="1400" b="1" dirty="0" smtClean="0">
                  <a:solidFill>
                    <a:srgbClr val="FFFFFF"/>
                  </a:solidFill>
                  <a:latin typeface="+mn-ea"/>
                </a:rPr>
                <a:t>기업</a:t>
              </a:r>
              <a:endParaRPr lang="en-US" altLang="ko-KR" sz="1400" dirty="0">
                <a:solidFill>
                  <a:srgbClr val="FFFFFF"/>
                </a:solidFill>
                <a:latin typeface="+mn-ea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394339" y="2436954"/>
              <a:ext cx="923702" cy="366354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6350" algn="ctr">
              <a:noFill/>
              <a:round/>
              <a:headEnd/>
              <a:tailEnd/>
            </a:ln>
            <a:extLst/>
          </p:spPr>
          <p:txBody>
            <a:bodyPr wrap="square" lIns="40116" tIns="40116" rIns="40116" bIns="40116" anchor="ctr"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algn="ctr" latinLnBrk="0"/>
              <a:r>
                <a:rPr lang="ko-KR" altLang="en-US" sz="1300" b="1" spc="-100" dirty="0" smtClean="0">
                  <a:solidFill>
                    <a:schemeClr val="bg1"/>
                  </a:solidFill>
                  <a:latin typeface="+mn-ea"/>
                  <a:cs typeface="Arial" pitchFamily="34" charset="0"/>
                </a:rPr>
                <a:t>기업</a:t>
              </a:r>
              <a:endParaRPr lang="ko-KR" altLang="en-US" sz="1300" b="1" spc="-100" dirty="0">
                <a:solidFill>
                  <a:schemeClr val="bg1"/>
                </a:solidFill>
                <a:latin typeface="+mn-ea"/>
                <a:cs typeface="Arial" pitchFamily="34" charset="0"/>
              </a:endParaRPr>
            </a:p>
          </p:txBody>
        </p:sp>
        <p:grpSp>
          <p:nvGrpSpPr>
            <p:cNvPr id="21" name="그룹 20"/>
            <p:cNvGrpSpPr/>
            <p:nvPr/>
          </p:nvGrpSpPr>
          <p:grpSpPr>
            <a:xfrm>
              <a:off x="1410000" y="2436954"/>
              <a:ext cx="1527546" cy="3744580"/>
              <a:chOff x="1410000" y="2436954"/>
              <a:chExt cx="1527546" cy="3744580"/>
            </a:xfrm>
          </p:grpSpPr>
          <p:sp>
            <p:nvSpPr>
              <p:cNvPr id="122" name="직사각형 121"/>
              <p:cNvSpPr/>
              <p:nvPr/>
            </p:nvSpPr>
            <p:spPr>
              <a:xfrm>
                <a:off x="1457796" y="2436954"/>
                <a:ext cx="1479750" cy="366354"/>
              </a:xfrm>
              <a:prstGeom prst="rect">
                <a:avLst/>
              </a:prstGeom>
              <a:blipFill dpi="0" rotWithShape="1">
                <a:blip r:embed="rId2"/>
                <a:srcRect/>
                <a:stretch>
                  <a:fillRect/>
                </a:stretch>
              </a:blipFill>
              <a:ln w="6350" algn="ctr">
                <a:noFill/>
                <a:round/>
                <a:headEnd/>
                <a:tailEnd/>
              </a:ln>
              <a:extLst/>
            </p:spPr>
            <p:txBody>
              <a:bodyPr wrap="square" lIns="40116" tIns="40116" rIns="40116" bIns="40116" anchor="ctr">
                <a:scene3d>
                  <a:camera prst="orthographicFront"/>
                  <a:lightRig rig="threePt" dir="t"/>
                </a:scene3d>
                <a:sp3d>
                  <a:bevelT w="0"/>
                </a:sp3d>
              </a:bodyPr>
              <a:lstStyle/>
              <a:p>
                <a:pPr algn="ctr" latinLnBrk="0"/>
                <a:r>
                  <a:rPr lang="ko-KR" altLang="en-US" sz="1300" b="1" spc="-100" dirty="0" smtClean="0">
                    <a:solidFill>
                      <a:schemeClr val="bg1"/>
                    </a:solidFill>
                    <a:latin typeface="+mn-ea"/>
                    <a:cs typeface="Arial" pitchFamily="34" charset="0"/>
                  </a:rPr>
                  <a:t>수출지원사업</a:t>
                </a:r>
                <a:endParaRPr lang="ko-KR" altLang="en-US" sz="1300" b="1" spc="-100" dirty="0">
                  <a:solidFill>
                    <a:schemeClr val="bg1"/>
                  </a:solidFill>
                  <a:latin typeface="+mn-ea"/>
                  <a:cs typeface="Arial" pitchFamily="34" charset="0"/>
                </a:endParaRPr>
              </a:p>
            </p:txBody>
          </p:sp>
          <p:sp>
            <p:nvSpPr>
              <p:cNvPr id="123" name="Rectangle 12"/>
              <p:cNvSpPr>
                <a:spLocks noChangeArrowheads="1"/>
              </p:cNvSpPr>
              <p:nvPr/>
            </p:nvSpPr>
            <p:spPr bwMode="auto">
              <a:xfrm>
                <a:off x="1433081" y="2854211"/>
                <a:ext cx="1504465" cy="53003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 smtClean="0">
                    <a:solidFill>
                      <a:srgbClr val="000000"/>
                    </a:solidFill>
                    <a:latin typeface="+mj-ea"/>
                    <a:ea typeface="+mj-ea"/>
                  </a:rPr>
                  <a:t>수출첫걸음지원</a:t>
                </a:r>
                <a:endParaRPr kumimoji="1" lang="ko-KR" altLang="en-US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4" name="Rectangle 12"/>
              <p:cNvSpPr>
                <a:spLocks noChangeArrowheads="1"/>
              </p:cNvSpPr>
              <p:nvPr/>
            </p:nvSpPr>
            <p:spPr bwMode="auto">
              <a:xfrm>
                <a:off x="1418498" y="3487493"/>
                <a:ext cx="1519048" cy="569904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 err="1" smtClean="0">
                    <a:solidFill>
                      <a:srgbClr val="000000"/>
                    </a:solidFill>
                    <a:latin typeface="+mj-ea"/>
                    <a:ea typeface="+mj-ea"/>
                  </a:rPr>
                  <a:t>월드챔프</a:t>
                </a:r>
                <a:endParaRPr kumimoji="1" lang="ko-KR" altLang="en-US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5" name="Rectangle 12"/>
              <p:cNvSpPr>
                <a:spLocks noChangeArrowheads="1"/>
              </p:cNvSpPr>
              <p:nvPr/>
            </p:nvSpPr>
            <p:spPr bwMode="auto">
              <a:xfrm>
                <a:off x="1411638" y="4167358"/>
                <a:ext cx="1525908" cy="584641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 smtClean="0">
                    <a:solidFill>
                      <a:srgbClr val="000000"/>
                    </a:solidFill>
                    <a:latin typeface="+mj-ea"/>
                    <a:ea typeface="+mj-ea"/>
                  </a:rPr>
                  <a:t>수출성공패키지</a:t>
                </a:r>
                <a:endParaRPr kumimoji="1" lang="ko-KR" altLang="en-US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126" name="Rectangle 12"/>
              <p:cNvSpPr>
                <a:spLocks noChangeArrowheads="1"/>
              </p:cNvSpPr>
              <p:nvPr/>
            </p:nvSpPr>
            <p:spPr bwMode="auto">
              <a:xfrm>
                <a:off x="1410000" y="4902457"/>
                <a:ext cx="1527545" cy="59103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>
                    <a:solidFill>
                      <a:srgbClr val="000000"/>
                    </a:solidFill>
                    <a:latin typeface="+mj-ea"/>
                  </a:rPr>
                  <a:t>고성장기업수출</a:t>
                </a:r>
                <a:endParaRPr kumimoji="1" lang="en-US" altLang="ko-KR" sz="1200" b="1" dirty="0">
                  <a:solidFill>
                    <a:srgbClr val="000000"/>
                  </a:solidFill>
                  <a:latin typeface="+mj-ea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>
                    <a:solidFill>
                      <a:srgbClr val="000000"/>
                    </a:solidFill>
                    <a:latin typeface="+mj-ea"/>
                  </a:rPr>
                  <a:t>역량강화</a:t>
                </a:r>
              </a:p>
            </p:txBody>
          </p:sp>
          <p:sp>
            <p:nvSpPr>
              <p:cNvPr id="127" name="Rectangle 12"/>
              <p:cNvSpPr>
                <a:spLocks noChangeArrowheads="1"/>
              </p:cNvSpPr>
              <p:nvPr/>
            </p:nvSpPr>
            <p:spPr bwMode="auto">
              <a:xfrm>
                <a:off x="1420238" y="5597180"/>
                <a:ext cx="1517308" cy="584354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 err="1">
                    <a:solidFill>
                      <a:srgbClr val="000000"/>
                    </a:solidFill>
                    <a:latin typeface="+mj-ea"/>
                  </a:rPr>
                  <a:t>차이나하이웨이</a:t>
                </a:r>
                <a:endParaRPr kumimoji="1" lang="ko-KR" altLang="en-US" sz="1200" b="1" dirty="0">
                  <a:solidFill>
                    <a:srgbClr val="000000"/>
                  </a:solidFill>
                  <a:latin typeface="+mj-ea"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>
            <a:xfrm>
              <a:off x="3024806" y="2424864"/>
              <a:ext cx="1681731" cy="366354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6350" algn="ctr">
              <a:noFill/>
              <a:round/>
              <a:headEnd/>
              <a:tailEnd/>
            </a:ln>
            <a:extLst/>
          </p:spPr>
          <p:txBody>
            <a:bodyPr wrap="square" lIns="40116" tIns="40116" rIns="40116" bIns="40116" anchor="ctr"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algn="ctr" latinLnBrk="0"/>
              <a:r>
                <a:rPr lang="ko-KR" altLang="en-US" sz="1300" b="1" spc="-100" dirty="0" smtClean="0">
                  <a:solidFill>
                    <a:schemeClr val="bg1"/>
                  </a:solidFill>
                  <a:latin typeface="+mn-ea"/>
                  <a:cs typeface="Arial" pitchFamily="34" charset="0"/>
                </a:rPr>
                <a:t>수출지원 서비스</a:t>
              </a:r>
              <a:endParaRPr lang="ko-KR" altLang="en-US" sz="1300" b="1" spc="-100" dirty="0">
                <a:solidFill>
                  <a:schemeClr val="bg1"/>
                </a:solidFill>
                <a:latin typeface="+mn-ea"/>
                <a:cs typeface="Arial" pitchFamily="34" charset="0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488599" y="3087760"/>
              <a:ext cx="222792" cy="153516"/>
              <a:chOff x="-4864784" y="3338914"/>
              <a:chExt cx="294590" cy="270189"/>
            </a:xfrm>
          </p:grpSpPr>
          <p:sp>
            <p:nvSpPr>
              <p:cNvPr id="120" name="AutoShape 51"/>
              <p:cNvSpPr>
                <a:spLocks noChangeArrowheads="1"/>
              </p:cNvSpPr>
              <p:nvPr/>
            </p:nvSpPr>
            <p:spPr bwMode="auto">
              <a:xfrm>
                <a:off x="-4864784" y="3405667"/>
                <a:ext cx="209486" cy="20343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8575" algn="ctr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 latinLnBrk="0"/>
                <a:endParaRPr lang="ko-KR" altLang="en-US" dirty="0">
                  <a:latin typeface="+mn-ea"/>
                </a:endParaRPr>
              </a:p>
            </p:txBody>
          </p:sp>
          <p:sp>
            <p:nvSpPr>
              <p:cNvPr id="121" name="Freeform 119"/>
              <p:cNvSpPr>
                <a:spLocks/>
              </p:cNvSpPr>
              <p:nvPr/>
            </p:nvSpPr>
            <p:spPr bwMode="auto">
              <a:xfrm>
                <a:off x="-4835325" y="3338914"/>
                <a:ext cx="265131" cy="236813"/>
              </a:xfrm>
              <a:custGeom>
                <a:avLst/>
                <a:gdLst>
                  <a:gd name="T0" fmla="*/ 0 w 648"/>
                  <a:gd name="T1" fmla="*/ 124831863 h 618"/>
                  <a:gd name="T2" fmla="*/ 134217728 w 648"/>
                  <a:gd name="T3" fmla="*/ 124831863 h 618"/>
                  <a:gd name="T4" fmla="*/ 134217728 w 648"/>
                  <a:gd name="T5" fmla="*/ 124831863 h 618"/>
                  <a:gd name="T6" fmla="*/ 134217728 w 648"/>
                  <a:gd name="T7" fmla="*/ 124831863 h 618"/>
                  <a:gd name="T8" fmla="*/ 134217728 w 648"/>
                  <a:gd name="T9" fmla="*/ 124831863 h 618"/>
                  <a:gd name="T10" fmla="*/ 134217728 w 648"/>
                  <a:gd name="T11" fmla="*/ 124831863 h 618"/>
                  <a:gd name="T12" fmla="*/ 134217728 w 648"/>
                  <a:gd name="T13" fmla="*/ 124831863 h 618"/>
                  <a:gd name="T14" fmla="*/ 134217728 w 648"/>
                  <a:gd name="T15" fmla="*/ 0 h 618"/>
                  <a:gd name="T16" fmla="*/ 134217728 w 648"/>
                  <a:gd name="T17" fmla="*/ 124831863 h 618"/>
                  <a:gd name="T18" fmla="*/ 134217728 w 648"/>
                  <a:gd name="T19" fmla="*/ 124831863 h 618"/>
                  <a:gd name="T20" fmla="*/ 134217728 w 648"/>
                  <a:gd name="T21" fmla="*/ 124831863 h 618"/>
                  <a:gd name="T22" fmla="*/ 134217728 w 648"/>
                  <a:gd name="T23" fmla="*/ 124831863 h 618"/>
                  <a:gd name="T24" fmla="*/ 134217728 w 648"/>
                  <a:gd name="T25" fmla="*/ 124831863 h 618"/>
                  <a:gd name="T26" fmla="*/ 134217728 w 648"/>
                  <a:gd name="T27" fmla="*/ 124831863 h 618"/>
                  <a:gd name="T28" fmla="*/ 134217728 w 648"/>
                  <a:gd name="T29" fmla="*/ 124831863 h 618"/>
                  <a:gd name="T30" fmla="*/ 134217728 w 648"/>
                  <a:gd name="T31" fmla="*/ 124831863 h 618"/>
                  <a:gd name="T32" fmla="*/ 0 w 648"/>
                  <a:gd name="T33" fmla="*/ 124831863 h 6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48"/>
                  <a:gd name="T52" fmla="*/ 0 h 618"/>
                  <a:gd name="T53" fmla="*/ 648 w 648"/>
                  <a:gd name="T54" fmla="*/ 618 h 6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48" h="618">
                    <a:moveTo>
                      <a:pt x="0" y="374"/>
                    </a:moveTo>
                    <a:lnTo>
                      <a:pt x="88" y="320"/>
                    </a:lnTo>
                    <a:lnTo>
                      <a:pt x="122" y="340"/>
                    </a:lnTo>
                    <a:lnTo>
                      <a:pt x="184" y="452"/>
                    </a:lnTo>
                    <a:lnTo>
                      <a:pt x="278" y="316"/>
                    </a:lnTo>
                    <a:lnTo>
                      <a:pt x="434" y="148"/>
                    </a:lnTo>
                    <a:lnTo>
                      <a:pt x="534" y="60"/>
                    </a:lnTo>
                    <a:lnTo>
                      <a:pt x="632" y="0"/>
                    </a:lnTo>
                    <a:lnTo>
                      <a:pt x="648" y="26"/>
                    </a:lnTo>
                    <a:lnTo>
                      <a:pt x="566" y="98"/>
                    </a:lnTo>
                    <a:lnTo>
                      <a:pt x="448" y="230"/>
                    </a:lnTo>
                    <a:lnTo>
                      <a:pt x="346" y="360"/>
                    </a:lnTo>
                    <a:lnTo>
                      <a:pt x="234" y="554"/>
                    </a:lnTo>
                    <a:lnTo>
                      <a:pt x="144" y="618"/>
                    </a:lnTo>
                    <a:lnTo>
                      <a:pt x="82" y="466"/>
                    </a:lnTo>
                    <a:lnTo>
                      <a:pt x="42" y="404"/>
                    </a:lnTo>
                    <a:lnTo>
                      <a:pt x="0" y="37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 latinLnBrk="0">
                  <a:defRPr/>
                </a:pPr>
                <a:endParaRPr lang="ko-KR" altLang="en-US" dirty="0">
                  <a:latin typeface="+mn-ea"/>
                </a:endParaRPr>
              </a:p>
            </p:txBody>
          </p:sp>
        </p:grpSp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3031524" y="4879234"/>
              <a:ext cx="1687375" cy="58954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777777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외국어 동영상제작  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글로벌브랜드 등</a:t>
              </a:r>
              <a:endParaRPr lang="en-US" altLang="ko-KR" sz="1400" b="1" spc="-100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3024806" y="4174237"/>
              <a:ext cx="1694092" cy="58954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777777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무역교육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+mn-ea"/>
                </a:rPr>
                <a:t>, </a:t>
              </a: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통</a:t>
              </a:r>
              <a:r>
                <a:rPr lang="en-US" altLang="ko-KR" sz="1200" b="1" dirty="0" smtClean="0">
                  <a:solidFill>
                    <a:prstClr val="black"/>
                  </a:solidFill>
                  <a:latin typeface="+mn-ea"/>
                </a:rPr>
                <a:t>•</a:t>
              </a: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번역 </a:t>
              </a:r>
              <a:endParaRPr lang="en-US" altLang="ko-KR" sz="1200" b="1" dirty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시장조사  등 </a:t>
              </a:r>
              <a:r>
                <a:rPr lang="en-US" altLang="ko-KR" sz="1100" b="1" dirty="0" smtClean="0">
                  <a:solidFill>
                    <a:prstClr val="black"/>
                  </a:solidFill>
                  <a:latin typeface="+mn-ea"/>
                </a:rPr>
                <a:t>   </a:t>
              </a:r>
              <a:r>
                <a:rPr lang="ko-KR" altLang="en-US" sz="1200" b="1" spc="-100" dirty="0" smtClean="0">
                  <a:solidFill>
                    <a:prstClr val="black"/>
                  </a:solidFill>
                  <a:latin typeface="+mn-ea"/>
                </a:rPr>
                <a:t> </a:t>
              </a:r>
              <a:endParaRPr lang="en-US" altLang="ko-KR" sz="1200" b="1" spc="-100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3024806" y="3478123"/>
              <a:ext cx="1681732" cy="58954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777777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전시회 참가지원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인증획득 지원 등</a:t>
              </a:r>
              <a:r>
                <a:rPr lang="en-US" altLang="ko-KR" sz="1100" b="1" dirty="0" smtClean="0">
                  <a:solidFill>
                    <a:prstClr val="black"/>
                  </a:solidFill>
                  <a:latin typeface="+mn-ea"/>
                </a:rPr>
                <a:t>   </a:t>
              </a:r>
              <a:r>
                <a:rPr lang="ko-KR" altLang="en-US" sz="1200" b="1" spc="-100" dirty="0" smtClean="0">
                  <a:solidFill>
                    <a:prstClr val="black"/>
                  </a:solidFill>
                  <a:latin typeface="+mn-ea"/>
                </a:rPr>
                <a:t> </a:t>
              </a:r>
              <a:endParaRPr lang="en-US" altLang="ko-KR" sz="1200" b="1" spc="-100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27" name="Rectangle 12"/>
            <p:cNvSpPr>
              <a:spLocks noChangeArrowheads="1"/>
            </p:cNvSpPr>
            <p:nvPr/>
          </p:nvSpPr>
          <p:spPr bwMode="auto">
            <a:xfrm>
              <a:off x="3024806" y="2831437"/>
              <a:ext cx="1677610" cy="58954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777777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수출전략 수립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spc="-100" dirty="0" smtClean="0">
                  <a:solidFill>
                    <a:prstClr val="black"/>
                  </a:solidFill>
                  <a:latin typeface="+mn-ea"/>
                </a:rPr>
                <a:t>해외 홍보</a:t>
              </a:r>
              <a:r>
                <a:rPr lang="en-US" altLang="ko-KR" sz="1200" b="1" spc="-100" dirty="0" smtClean="0">
                  <a:solidFill>
                    <a:prstClr val="black"/>
                  </a:solidFill>
                  <a:latin typeface="+mn-ea"/>
                </a:rPr>
                <a:t>, </a:t>
              </a:r>
              <a:r>
                <a:rPr lang="ko-KR" altLang="en-US" sz="1200" b="1" spc="-100" dirty="0" smtClean="0">
                  <a:solidFill>
                    <a:prstClr val="black"/>
                  </a:solidFill>
                  <a:latin typeface="+mn-ea"/>
                </a:rPr>
                <a:t>디자인</a:t>
              </a:r>
              <a:r>
                <a:rPr lang="en-US" altLang="ko-KR" sz="1200" b="1" spc="-100" dirty="0" smtClean="0">
                  <a:solidFill>
                    <a:prstClr val="black"/>
                  </a:solidFill>
                  <a:latin typeface="+mn-ea"/>
                </a:rPr>
                <a:t> </a:t>
              </a:r>
              <a:r>
                <a:rPr lang="ko-KR" altLang="en-US" sz="1200" b="1" spc="-100" dirty="0" smtClean="0">
                  <a:solidFill>
                    <a:prstClr val="black"/>
                  </a:solidFill>
                  <a:latin typeface="+mn-ea"/>
                </a:rPr>
                <a:t>등</a:t>
              </a:r>
              <a:endParaRPr lang="en-US" altLang="ko-KR" sz="1200" b="1" spc="-100" dirty="0" smtClean="0">
                <a:solidFill>
                  <a:prstClr val="black"/>
                </a:solidFill>
                <a:latin typeface="+mn-ea"/>
              </a:endParaRPr>
            </a:p>
          </p:txBody>
        </p:sp>
        <p:cxnSp>
          <p:nvCxnSpPr>
            <p:cNvPr id="28" name="직선 화살표 연결선 27"/>
            <p:cNvCxnSpPr/>
            <p:nvPr/>
          </p:nvCxnSpPr>
          <p:spPr>
            <a:xfrm flipV="1">
              <a:off x="2771913" y="3119226"/>
              <a:ext cx="263727" cy="410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599"/>
            <p:cNvSpPr>
              <a:spLocks noChangeArrowheads="1"/>
            </p:cNvSpPr>
            <p:nvPr/>
          </p:nvSpPr>
          <p:spPr bwMode="auto">
            <a:xfrm>
              <a:off x="5060973" y="1855735"/>
              <a:ext cx="4497215" cy="455775"/>
            </a:xfrm>
            <a:prstGeom prst="round2SameRect">
              <a:avLst/>
            </a:prstGeom>
            <a:solidFill>
              <a:srgbClr val="689ECA"/>
            </a:solidFill>
            <a:ln w="6350" algn="ctr">
              <a:solidFill>
                <a:srgbClr val="689ECA"/>
              </a:solidFill>
              <a:miter lim="800000"/>
              <a:headEnd/>
              <a:tailEnd/>
            </a:ln>
            <a:effectLst>
              <a:outerShdw dist="25400" dir="16200000" algn="ctr" rotWithShape="0">
                <a:srgbClr val="4183B9"/>
              </a:outerShdw>
            </a:effectLst>
          </p:spPr>
          <p:txBody>
            <a:bodyPr lIns="54000" rIns="54000" anchor="ctr"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algn="ctr" latinLnBrk="0"/>
              <a:r>
                <a:rPr lang="en-US" altLang="ko-KR" sz="1600" b="1" dirty="0" smtClean="0">
                  <a:solidFill>
                    <a:schemeClr val="bg1"/>
                  </a:solidFill>
                  <a:latin typeface="+mn-ea"/>
                </a:rPr>
                <a:t>AFTER</a:t>
              </a:r>
              <a:endParaRPr lang="ko-KR" altLang="en-US" sz="1600" b="1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30" name="Rectangle 598"/>
            <p:cNvSpPr>
              <a:spLocks noChangeArrowheads="1"/>
            </p:cNvSpPr>
            <p:nvPr/>
          </p:nvSpPr>
          <p:spPr bwMode="auto">
            <a:xfrm>
              <a:off x="5052925" y="2347408"/>
              <a:ext cx="4505831" cy="3961912"/>
            </a:xfrm>
            <a:prstGeom prst="rect">
              <a:avLst/>
            </a:prstGeom>
            <a:solidFill>
              <a:schemeClr val="bg1"/>
            </a:solidFill>
            <a:ln w="6350" algn="ctr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108000" tIns="108000" rIns="108000" bIns="108000"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lvl="0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defRPr/>
              </a:pPr>
              <a:endParaRPr kumimoji="0" lang="en-US" altLang="ko-KR" sz="1200" spc="-100" dirty="0">
                <a:solidFill>
                  <a:prstClr val="black"/>
                </a:solidFill>
                <a:latin typeface="+mn-ea"/>
              </a:endParaRPr>
            </a:p>
          </p:txBody>
        </p:sp>
        <p:grpSp>
          <p:nvGrpSpPr>
            <p:cNvPr id="31" name="그룹 30"/>
            <p:cNvGrpSpPr/>
            <p:nvPr/>
          </p:nvGrpSpPr>
          <p:grpSpPr>
            <a:xfrm>
              <a:off x="394339" y="2837733"/>
              <a:ext cx="1145134" cy="3332511"/>
              <a:chOff x="394339" y="2837733"/>
              <a:chExt cx="1145134" cy="3332511"/>
            </a:xfrm>
          </p:grpSpPr>
          <p:sp>
            <p:nvSpPr>
              <p:cNvPr id="93" name="Rectangle 12"/>
              <p:cNvSpPr>
                <a:spLocks noChangeArrowheads="1"/>
              </p:cNvSpPr>
              <p:nvPr/>
            </p:nvSpPr>
            <p:spPr bwMode="auto">
              <a:xfrm>
                <a:off x="394339" y="2837733"/>
                <a:ext cx="935665" cy="3332511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ko-KR" sz="1200" b="1" dirty="0">
                    <a:solidFill>
                      <a:srgbClr val="000000"/>
                    </a:solidFill>
                    <a:latin typeface="+mj-ea"/>
                    <a:ea typeface="+mj-ea"/>
                  </a:rPr>
                  <a:t> </a:t>
                </a:r>
                <a:r>
                  <a:rPr kumimoji="1" lang="en-US" altLang="ko-KR" sz="1200" b="1" dirty="0" smtClean="0">
                    <a:solidFill>
                      <a:srgbClr val="000000"/>
                    </a:solidFill>
                    <a:latin typeface="+mj-ea"/>
                    <a:ea typeface="+mj-ea"/>
                  </a:rPr>
                  <a:t>  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ts val="100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ts val="1000"/>
                  </a:spcBef>
                  <a:spcAft>
                    <a:spcPct val="0"/>
                  </a:spcAft>
                </a:pPr>
                <a:r>
                  <a:rPr kumimoji="1" lang="en-US" altLang="ko-KR" sz="1200" b="1" dirty="0" smtClean="0">
                    <a:solidFill>
                      <a:srgbClr val="000000"/>
                    </a:solidFill>
                    <a:latin typeface="+mj-ea"/>
                    <a:ea typeface="+mj-ea"/>
                  </a:rPr>
                  <a:t>   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429991" y="3026019"/>
                <a:ext cx="8523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  <a:buSzPct val="120000"/>
                  <a:defRPr/>
                </a:pPr>
                <a:r>
                  <a:rPr lang="ko-KR" altLang="en-US" sz="1200" b="1" kern="0" dirty="0" smtClean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rPr>
                  <a:t>     </a:t>
                </a:r>
                <a:r>
                  <a:rPr lang="en-US" altLang="ko-KR" sz="1200" b="1" kern="0" dirty="0" smtClean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rPr>
                  <a:t>A</a:t>
                </a:r>
                <a:r>
                  <a:rPr lang="ko-KR" altLang="en-US" sz="1200" b="1" kern="0" dirty="0" smtClean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rPr>
                  <a:t>기</a:t>
                </a:r>
                <a:r>
                  <a: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rPr>
                  <a:t>업</a:t>
                </a:r>
              </a:p>
            </p:txBody>
          </p:sp>
          <p:grpSp>
            <p:nvGrpSpPr>
              <p:cNvPr id="95" name="그룹 94"/>
              <p:cNvGrpSpPr/>
              <p:nvPr/>
            </p:nvGrpSpPr>
            <p:grpSpPr>
              <a:xfrm>
                <a:off x="414407" y="3630568"/>
                <a:ext cx="862737" cy="276999"/>
                <a:chOff x="414407" y="3284572"/>
                <a:chExt cx="862737" cy="276999"/>
              </a:xfrm>
            </p:grpSpPr>
            <p:sp>
              <p:nvSpPr>
                <p:cNvPr id="116" name="TextBox 115"/>
                <p:cNvSpPr txBox="1"/>
                <p:nvPr/>
              </p:nvSpPr>
              <p:spPr>
                <a:xfrm>
                  <a:off x="414407" y="3284572"/>
                  <a:ext cx="86273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  <a:buSzPct val="120000"/>
                    <a:defRPr/>
                  </a:pP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     </a:t>
                  </a:r>
                  <a:r>
                    <a:rPr lang="en-US" altLang="ko-KR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B</a:t>
                  </a: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기업</a:t>
                  </a:r>
                  <a:endPara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endParaRPr>
                </a:p>
              </p:txBody>
            </p:sp>
            <p:grpSp>
              <p:nvGrpSpPr>
                <p:cNvPr id="117" name="그룹 116"/>
                <p:cNvGrpSpPr/>
                <p:nvPr/>
              </p:nvGrpSpPr>
              <p:grpSpPr>
                <a:xfrm>
                  <a:off x="477460" y="3346313"/>
                  <a:ext cx="222792" cy="153516"/>
                  <a:chOff x="-4864784" y="3338914"/>
                  <a:chExt cx="294590" cy="270189"/>
                </a:xfrm>
              </p:grpSpPr>
              <p:sp>
                <p:nvSpPr>
                  <p:cNvPr id="118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-4864784" y="3405667"/>
                    <a:ext cx="209486" cy="20343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28575" algn="ctr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/>
                    <a:endParaRPr lang="ko-KR" altLang="en-US" dirty="0">
                      <a:latin typeface="+mn-ea"/>
                    </a:endParaRPr>
                  </a:p>
                </p:txBody>
              </p:sp>
              <p:sp>
                <p:nvSpPr>
                  <p:cNvPr id="119" name="Freeform 119"/>
                  <p:cNvSpPr>
                    <a:spLocks/>
                  </p:cNvSpPr>
                  <p:nvPr/>
                </p:nvSpPr>
                <p:spPr bwMode="auto">
                  <a:xfrm>
                    <a:off x="-4835325" y="3338914"/>
                    <a:ext cx="265131" cy="236813"/>
                  </a:xfrm>
                  <a:custGeom>
                    <a:avLst/>
                    <a:gdLst>
                      <a:gd name="T0" fmla="*/ 0 w 648"/>
                      <a:gd name="T1" fmla="*/ 124831863 h 618"/>
                      <a:gd name="T2" fmla="*/ 134217728 w 648"/>
                      <a:gd name="T3" fmla="*/ 124831863 h 618"/>
                      <a:gd name="T4" fmla="*/ 134217728 w 648"/>
                      <a:gd name="T5" fmla="*/ 124831863 h 618"/>
                      <a:gd name="T6" fmla="*/ 134217728 w 648"/>
                      <a:gd name="T7" fmla="*/ 124831863 h 618"/>
                      <a:gd name="T8" fmla="*/ 134217728 w 648"/>
                      <a:gd name="T9" fmla="*/ 124831863 h 618"/>
                      <a:gd name="T10" fmla="*/ 134217728 w 648"/>
                      <a:gd name="T11" fmla="*/ 124831863 h 618"/>
                      <a:gd name="T12" fmla="*/ 134217728 w 648"/>
                      <a:gd name="T13" fmla="*/ 124831863 h 618"/>
                      <a:gd name="T14" fmla="*/ 134217728 w 648"/>
                      <a:gd name="T15" fmla="*/ 0 h 618"/>
                      <a:gd name="T16" fmla="*/ 134217728 w 648"/>
                      <a:gd name="T17" fmla="*/ 124831863 h 618"/>
                      <a:gd name="T18" fmla="*/ 134217728 w 648"/>
                      <a:gd name="T19" fmla="*/ 124831863 h 618"/>
                      <a:gd name="T20" fmla="*/ 134217728 w 648"/>
                      <a:gd name="T21" fmla="*/ 124831863 h 618"/>
                      <a:gd name="T22" fmla="*/ 134217728 w 648"/>
                      <a:gd name="T23" fmla="*/ 124831863 h 618"/>
                      <a:gd name="T24" fmla="*/ 134217728 w 648"/>
                      <a:gd name="T25" fmla="*/ 124831863 h 618"/>
                      <a:gd name="T26" fmla="*/ 134217728 w 648"/>
                      <a:gd name="T27" fmla="*/ 124831863 h 618"/>
                      <a:gd name="T28" fmla="*/ 134217728 w 648"/>
                      <a:gd name="T29" fmla="*/ 124831863 h 618"/>
                      <a:gd name="T30" fmla="*/ 134217728 w 648"/>
                      <a:gd name="T31" fmla="*/ 124831863 h 618"/>
                      <a:gd name="T32" fmla="*/ 0 w 648"/>
                      <a:gd name="T33" fmla="*/ 124831863 h 61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8"/>
                      <a:gd name="T52" fmla="*/ 0 h 618"/>
                      <a:gd name="T53" fmla="*/ 648 w 648"/>
                      <a:gd name="T54" fmla="*/ 618 h 61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8" h="618">
                        <a:moveTo>
                          <a:pt x="0" y="374"/>
                        </a:moveTo>
                        <a:lnTo>
                          <a:pt x="88" y="320"/>
                        </a:lnTo>
                        <a:lnTo>
                          <a:pt x="122" y="340"/>
                        </a:lnTo>
                        <a:lnTo>
                          <a:pt x="184" y="452"/>
                        </a:lnTo>
                        <a:lnTo>
                          <a:pt x="278" y="316"/>
                        </a:lnTo>
                        <a:lnTo>
                          <a:pt x="434" y="148"/>
                        </a:lnTo>
                        <a:lnTo>
                          <a:pt x="534" y="60"/>
                        </a:lnTo>
                        <a:lnTo>
                          <a:pt x="632" y="0"/>
                        </a:lnTo>
                        <a:lnTo>
                          <a:pt x="648" y="26"/>
                        </a:lnTo>
                        <a:lnTo>
                          <a:pt x="566" y="98"/>
                        </a:lnTo>
                        <a:lnTo>
                          <a:pt x="448" y="230"/>
                        </a:lnTo>
                        <a:lnTo>
                          <a:pt x="346" y="360"/>
                        </a:lnTo>
                        <a:lnTo>
                          <a:pt x="234" y="554"/>
                        </a:lnTo>
                        <a:lnTo>
                          <a:pt x="144" y="618"/>
                        </a:lnTo>
                        <a:lnTo>
                          <a:pt x="82" y="466"/>
                        </a:lnTo>
                        <a:lnTo>
                          <a:pt x="42" y="404"/>
                        </a:lnTo>
                        <a:lnTo>
                          <a:pt x="0" y="37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>
                    <a:outerShdw blurRad="50800" dist="12700" dir="2700000" algn="tl" rotWithShape="0">
                      <a:prstClr val="black">
                        <a:alpha val="40000"/>
                      </a:prstClr>
                    </a:outerShdw>
                  </a:effectLst>
                  <a:extLst/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>
                      <a:defRPr/>
                    </a:pPr>
                    <a:endParaRPr lang="ko-KR" altLang="en-US" dirty="0">
                      <a:latin typeface="+mn-ea"/>
                    </a:endParaRPr>
                  </a:p>
                </p:txBody>
              </p:sp>
            </p:grpSp>
          </p:grpSp>
          <p:grpSp>
            <p:nvGrpSpPr>
              <p:cNvPr id="96" name="그룹 95"/>
              <p:cNvGrpSpPr/>
              <p:nvPr/>
            </p:nvGrpSpPr>
            <p:grpSpPr>
              <a:xfrm>
                <a:off x="414393" y="4287845"/>
                <a:ext cx="862737" cy="276999"/>
                <a:chOff x="406169" y="3721186"/>
                <a:chExt cx="862737" cy="276999"/>
              </a:xfrm>
            </p:grpSpPr>
            <p:sp>
              <p:nvSpPr>
                <p:cNvPr id="112" name="TextBox 111"/>
                <p:cNvSpPr txBox="1"/>
                <p:nvPr/>
              </p:nvSpPr>
              <p:spPr>
                <a:xfrm>
                  <a:off x="406169" y="3721186"/>
                  <a:ext cx="86273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  <a:buSzPct val="120000"/>
                    <a:defRPr/>
                  </a:pP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     </a:t>
                  </a:r>
                  <a:r>
                    <a:rPr lang="en-US" altLang="ko-KR" sz="1200" b="1" kern="0" dirty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C</a:t>
                  </a: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기업</a:t>
                  </a:r>
                  <a:endPara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endParaRPr>
                </a:p>
              </p:txBody>
            </p:sp>
            <p:grpSp>
              <p:nvGrpSpPr>
                <p:cNvPr id="113" name="그룹 112"/>
                <p:cNvGrpSpPr/>
                <p:nvPr/>
              </p:nvGrpSpPr>
              <p:grpSpPr>
                <a:xfrm>
                  <a:off x="473338" y="3770567"/>
                  <a:ext cx="222792" cy="153516"/>
                  <a:chOff x="-4864784" y="3338914"/>
                  <a:chExt cx="294590" cy="270189"/>
                </a:xfrm>
              </p:grpSpPr>
              <p:sp>
                <p:nvSpPr>
                  <p:cNvPr id="114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-4864784" y="3405667"/>
                    <a:ext cx="209486" cy="20343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28575" algn="ctr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/>
                    <a:endParaRPr lang="ko-KR" altLang="en-US" dirty="0">
                      <a:latin typeface="+mn-ea"/>
                    </a:endParaRPr>
                  </a:p>
                </p:txBody>
              </p:sp>
              <p:sp>
                <p:nvSpPr>
                  <p:cNvPr id="115" name="Freeform 119"/>
                  <p:cNvSpPr>
                    <a:spLocks/>
                  </p:cNvSpPr>
                  <p:nvPr/>
                </p:nvSpPr>
                <p:spPr bwMode="auto">
                  <a:xfrm>
                    <a:off x="-4835325" y="3338914"/>
                    <a:ext cx="265131" cy="236813"/>
                  </a:xfrm>
                  <a:custGeom>
                    <a:avLst/>
                    <a:gdLst>
                      <a:gd name="T0" fmla="*/ 0 w 648"/>
                      <a:gd name="T1" fmla="*/ 124831863 h 618"/>
                      <a:gd name="T2" fmla="*/ 134217728 w 648"/>
                      <a:gd name="T3" fmla="*/ 124831863 h 618"/>
                      <a:gd name="T4" fmla="*/ 134217728 w 648"/>
                      <a:gd name="T5" fmla="*/ 124831863 h 618"/>
                      <a:gd name="T6" fmla="*/ 134217728 w 648"/>
                      <a:gd name="T7" fmla="*/ 124831863 h 618"/>
                      <a:gd name="T8" fmla="*/ 134217728 w 648"/>
                      <a:gd name="T9" fmla="*/ 124831863 h 618"/>
                      <a:gd name="T10" fmla="*/ 134217728 w 648"/>
                      <a:gd name="T11" fmla="*/ 124831863 h 618"/>
                      <a:gd name="T12" fmla="*/ 134217728 w 648"/>
                      <a:gd name="T13" fmla="*/ 124831863 h 618"/>
                      <a:gd name="T14" fmla="*/ 134217728 w 648"/>
                      <a:gd name="T15" fmla="*/ 0 h 618"/>
                      <a:gd name="T16" fmla="*/ 134217728 w 648"/>
                      <a:gd name="T17" fmla="*/ 124831863 h 618"/>
                      <a:gd name="T18" fmla="*/ 134217728 w 648"/>
                      <a:gd name="T19" fmla="*/ 124831863 h 618"/>
                      <a:gd name="T20" fmla="*/ 134217728 w 648"/>
                      <a:gd name="T21" fmla="*/ 124831863 h 618"/>
                      <a:gd name="T22" fmla="*/ 134217728 w 648"/>
                      <a:gd name="T23" fmla="*/ 124831863 h 618"/>
                      <a:gd name="T24" fmla="*/ 134217728 w 648"/>
                      <a:gd name="T25" fmla="*/ 124831863 h 618"/>
                      <a:gd name="T26" fmla="*/ 134217728 w 648"/>
                      <a:gd name="T27" fmla="*/ 124831863 h 618"/>
                      <a:gd name="T28" fmla="*/ 134217728 w 648"/>
                      <a:gd name="T29" fmla="*/ 124831863 h 618"/>
                      <a:gd name="T30" fmla="*/ 134217728 w 648"/>
                      <a:gd name="T31" fmla="*/ 124831863 h 618"/>
                      <a:gd name="T32" fmla="*/ 0 w 648"/>
                      <a:gd name="T33" fmla="*/ 124831863 h 61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8"/>
                      <a:gd name="T52" fmla="*/ 0 h 618"/>
                      <a:gd name="T53" fmla="*/ 648 w 648"/>
                      <a:gd name="T54" fmla="*/ 618 h 61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8" h="618">
                        <a:moveTo>
                          <a:pt x="0" y="374"/>
                        </a:moveTo>
                        <a:lnTo>
                          <a:pt x="88" y="320"/>
                        </a:lnTo>
                        <a:lnTo>
                          <a:pt x="122" y="340"/>
                        </a:lnTo>
                        <a:lnTo>
                          <a:pt x="184" y="452"/>
                        </a:lnTo>
                        <a:lnTo>
                          <a:pt x="278" y="316"/>
                        </a:lnTo>
                        <a:lnTo>
                          <a:pt x="434" y="148"/>
                        </a:lnTo>
                        <a:lnTo>
                          <a:pt x="534" y="60"/>
                        </a:lnTo>
                        <a:lnTo>
                          <a:pt x="632" y="0"/>
                        </a:lnTo>
                        <a:lnTo>
                          <a:pt x="648" y="26"/>
                        </a:lnTo>
                        <a:lnTo>
                          <a:pt x="566" y="98"/>
                        </a:lnTo>
                        <a:lnTo>
                          <a:pt x="448" y="230"/>
                        </a:lnTo>
                        <a:lnTo>
                          <a:pt x="346" y="360"/>
                        </a:lnTo>
                        <a:lnTo>
                          <a:pt x="234" y="554"/>
                        </a:lnTo>
                        <a:lnTo>
                          <a:pt x="144" y="618"/>
                        </a:lnTo>
                        <a:lnTo>
                          <a:pt x="82" y="466"/>
                        </a:lnTo>
                        <a:lnTo>
                          <a:pt x="42" y="404"/>
                        </a:lnTo>
                        <a:lnTo>
                          <a:pt x="0" y="37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>
                    <a:outerShdw blurRad="50800" dist="12700" dir="2700000" algn="tl" rotWithShape="0">
                      <a:prstClr val="black">
                        <a:alpha val="40000"/>
                      </a:prstClr>
                    </a:outerShdw>
                  </a:effectLst>
                  <a:extLst/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>
                      <a:defRPr/>
                    </a:pPr>
                    <a:endParaRPr lang="ko-KR" altLang="en-US" dirty="0">
                      <a:latin typeface="+mn-ea"/>
                    </a:endParaRPr>
                  </a:p>
                </p:txBody>
              </p:sp>
            </p:grpSp>
          </p:grpSp>
          <p:grpSp>
            <p:nvGrpSpPr>
              <p:cNvPr id="97" name="그룹 96"/>
              <p:cNvGrpSpPr/>
              <p:nvPr/>
            </p:nvGrpSpPr>
            <p:grpSpPr>
              <a:xfrm>
                <a:off x="402047" y="5002192"/>
                <a:ext cx="880369" cy="276999"/>
                <a:chOff x="393809" y="4194868"/>
                <a:chExt cx="880369" cy="276999"/>
              </a:xfrm>
            </p:grpSpPr>
            <p:sp>
              <p:nvSpPr>
                <p:cNvPr id="108" name="TextBox 107"/>
                <p:cNvSpPr txBox="1"/>
                <p:nvPr/>
              </p:nvSpPr>
              <p:spPr>
                <a:xfrm>
                  <a:off x="393809" y="4194868"/>
                  <a:ext cx="88036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  <a:buSzPct val="120000"/>
                    <a:defRPr/>
                  </a:pP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     </a:t>
                  </a:r>
                  <a:r>
                    <a:rPr lang="en-US" altLang="ko-KR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D</a:t>
                  </a: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기업</a:t>
                  </a:r>
                  <a:endPara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endParaRPr>
                </a:p>
              </p:txBody>
            </p:sp>
            <p:grpSp>
              <p:nvGrpSpPr>
                <p:cNvPr id="109" name="그룹 108"/>
                <p:cNvGrpSpPr/>
                <p:nvPr/>
              </p:nvGrpSpPr>
              <p:grpSpPr>
                <a:xfrm>
                  <a:off x="469216" y="4252487"/>
                  <a:ext cx="222792" cy="153516"/>
                  <a:chOff x="-4864784" y="3338914"/>
                  <a:chExt cx="294590" cy="270189"/>
                </a:xfrm>
              </p:grpSpPr>
              <p:sp>
                <p:nvSpPr>
                  <p:cNvPr id="110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-4864784" y="3405667"/>
                    <a:ext cx="209486" cy="20343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28575" algn="ctr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/>
                    <a:endParaRPr lang="ko-KR" altLang="en-US" dirty="0">
                      <a:latin typeface="+mn-ea"/>
                    </a:endParaRPr>
                  </a:p>
                </p:txBody>
              </p:sp>
              <p:sp>
                <p:nvSpPr>
                  <p:cNvPr id="111" name="Freeform 119"/>
                  <p:cNvSpPr>
                    <a:spLocks/>
                  </p:cNvSpPr>
                  <p:nvPr/>
                </p:nvSpPr>
                <p:spPr bwMode="auto">
                  <a:xfrm>
                    <a:off x="-4835325" y="3338914"/>
                    <a:ext cx="265131" cy="236813"/>
                  </a:xfrm>
                  <a:custGeom>
                    <a:avLst/>
                    <a:gdLst>
                      <a:gd name="T0" fmla="*/ 0 w 648"/>
                      <a:gd name="T1" fmla="*/ 124831863 h 618"/>
                      <a:gd name="T2" fmla="*/ 134217728 w 648"/>
                      <a:gd name="T3" fmla="*/ 124831863 h 618"/>
                      <a:gd name="T4" fmla="*/ 134217728 w 648"/>
                      <a:gd name="T5" fmla="*/ 124831863 h 618"/>
                      <a:gd name="T6" fmla="*/ 134217728 w 648"/>
                      <a:gd name="T7" fmla="*/ 124831863 h 618"/>
                      <a:gd name="T8" fmla="*/ 134217728 w 648"/>
                      <a:gd name="T9" fmla="*/ 124831863 h 618"/>
                      <a:gd name="T10" fmla="*/ 134217728 w 648"/>
                      <a:gd name="T11" fmla="*/ 124831863 h 618"/>
                      <a:gd name="T12" fmla="*/ 134217728 w 648"/>
                      <a:gd name="T13" fmla="*/ 124831863 h 618"/>
                      <a:gd name="T14" fmla="*/ 134217728 w 648"/>
                      <a:gd name="T15" fmla="*/ 0 h 618"/>
                      <a:gd name="T16" fmla="*/ 134217728 w 648"/>
                      <a:gd name="T17" fmla="*/ 124831863 h 618"/>
                      <a:gd name="T18" fmla="*/ 134217728 w 648"/>
                      <a:gd name="T19" fmla="*/ 124831863 h 618"/>
                      <a:gd name="T20" fmla="*/ 134217728 w 648"/>
                      <a:gd name="T21" fmla="*/ 124831863 h 618"/>
                      <a:gd name="T22" fmla="*/ 134217728 w 648"/>
                      <a:gd name="T23" fmla="*/ 124831863 h 618"/>
                      <a:gd name="T24" fmla="*/ 134217728 w 648"/>
                      <a:gd name="T25" fmla="*/ 124831863 h 618"/>
                      <a:gd name="T26" fmla="*/ 134217728 w 648"/>
                      <a:gd name="T27" fmla="*/ 124831863 h 618"/>
                      <a:gd name="T28" fmla="*/ 134217728 w 648"/>
                      <a:gd name="T29" fmla="*/ 124831863 h 618"/>
                      <a:gd name="T30" fmla="*/ 134217728 w 648"/>
                      <a:gd name="T31" fmla="*/ 124831863 h 618"/>
                      <a:gd name="T32" fmla="*/ 0 w 648"/>
                      <a:gd name="T33" fmla="*/ 124831863 h 61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8"/>
                      <a:gd name="T52" fmla="*/ 0 h 618"/>
                      <a:gd name="T53" fmla="*/ 648 w 648"/>
                      <a:gd name="T54" fmla="*/ 618 h 61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8" h="618">
                        <a:moveTo>
                          <a:pt x="0" y="374"/>
                        </a:moveTo>
                        <a:lnTo>
                          <a:pt x="88" y="320"/>
                        </a:lnTo>
                        <a:lnTo>
                          <a:pt x="122" y="340"/>
                        </a:lnTo>
                        <a:lnTo>
                          <a:pt x="184" y="452"/>
                        </a:lnTo>
                        <a:lnTo>
                          <a:pt x="278" y="316"/>
                        </a:lnTo>
                        <a:lnTo>
                          <a:pt x="434" y="148"/>
                        </a:lnTo>
                        <a:lnTo>
                          <a:pt x="534" y="60"/>
                        </a:lnTo>
                        <a:lnTo>
                          <a:pt x="632" y="0"/>
                        </a:lnTo>
                        <a:lnTo>
                          <a:pt x="648" y="26"/>
                        </a:lnTo>
                        <a:lnTo>
                          <a:pt x="566" y="98"/>
                        </a:lnTo>
                        <a:lnTo>
                          <a:pt x="448" y="230"/>
                        </a:lnTo>
                        <a:lnTo>
                          <a:pt x="346" y="360"/>
                        </a:lnTo>
                        <a:lnTo>
                          <a:pt x="234" y="554"/>
                        </a:lnTo>
                        <a:lnTo>
                          <a:pt x="144" y="618"/>
                        </a:lnTo>
                        <a:lnTo>
                          <a:pt x="82" y="466"/>
                        </a:lnTo>
                        <a:lnTo>
                          <a:pt x="42" y="404"/>
                        </a:lnTo>
                        <a:lnTo>
                          <a:pt x="0" y="37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>
                    <a:outerShdw blurRad="50800" dist="12700" dir="2700000" algn="tl" rotWithShape="0">
                      <a:prstClr val="black">
                        <a:alpha val="40000"/>
                      </a:prstClr>
                    </a:outerShdw>
                  </a:effectLst>
                  <a:extLst/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>
                      <a:defRPr/>
                    </a:pPr>
                    <a:endParaRPr lang="ko-KR" altLang="en-US" dirty="0">
                      <a:latin typeface="+mn-ea"/>
                    </a:endParaRPr>
                  </a:p>
                </p:txBody>
              </p:sp>
            </p:grpSp>
          </p:grpSp>
          <p:grpSp>
            <p:nvGrpSpPr>
              <p:cNvPr id="98" name="그룹 97"/>
              <p:cNvGrpSpPr/>
              <p:nvPr/>
            </p:nvGrpSpPr>
            <p:grpSpPr>
              <a:xfrm>
                <a:off x="414407" y="5712984"/>
                <a:ext cx="848309" cy="276999"/>
                <a:chOff x="414407" y="5622366"/>
                <a:chExt cx="848309" cy="276999"/>
              </a:xfrm>
            </p:grpSpPr>
            <p:sp>
              <p:nvSpPr>
                <p:cNvPr id="104" name="TextBox 103"/>
                <p:cNvSpPr txBox="1"/>
                <p:nvPr/>
              </p:nvSpPr>
              <p:spPr>
                <a:xfrm>
                  <a:off x="414407" y="5622366"/>
                  <a:ext cx="84830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  <a:buSzPct val="120000"/>
                    <a:defRPr/>
                  </a:pP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     </a:t>
                  </a:r>
                  <a:r>
                    <a:rPr lang="en-US" altLang="ko-KR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E</a:t>
                  </a: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기업</a:t>
                  </a:r>
                  <a:endPara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endParaRPr>
                </a:p>
              </p:txBody>
            </p:sp>
            <p:grpSp>
              <p:nvGrpSpPr>
                <p:cNvPr id="105" name="그룹 104"/>
                <p:cNvGrpSpPr/>
                <p:nvPr/>
              </p:nvGrpSpPr>
              <p:grpSpPr>
                <a:xfrm>
                  <a:off x="484477" y="5665143"/>
                  <a:ext cx="222792" cy="153516"/>
                  <a:chOff x="-4864784" y="3338914"/>
                  <a:chExt cx="294590" cy="270189"/>
                </a:xfrm>
              </p:grpSpPr>
              <p:sp>
                <p:nvSpPr>
                  <p:cNvPr id="106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-4864784" y="3405667"/>
                    <a:ext cx="209486" cy="20343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28575" algn="ctr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/>
                    <a:endParaRPr lang="ko-KR" altLang="en-US" dirty="0">
                      <a:latin typeface="+mn-ea"/>
                    </a:endParaRPr>
                  </a:p>
                </p:txBody>
              </p:sp>
              <p:sp>
                <p:nvSpPr>
                  <p:cNvPr id="107" name="Freeform 119"/>
                  <p:cNvSpPr>
                    <a:spLocks/>
                  </p:cNvSpPr>
                  <p:nvPr/>
                </p:nvSpPr>
                <p:spPr bwMode="auto">
                  <a:xfrm>
                    <a:off x="-4835325" y="3338914"/>
                    <a:ext cx="265131" cy="236813"/>
                  </a:xfrm>
                  <a:custGeom>
                    <a:avLst/>
                    <a:gdLst>
                      <a:gd name="T0" fmla="*/ 0 w 648"/>
                      <a:gd name="T1" fmla="*/ 124831863 h 618"/>
                      <a:gd name="T2" fmla="*/ 134217728 w 648"/>
                      <a:gd name="T3" fmla="*/ 124831863 h 618"/>
                      <a:gd name="T4" fmla="*/ 134217728 w 648"/>
                      <a:gd name="T5" fmla="*/ 124831863 h 618"/>
                      <a:gd name="T6" fmla="*/ 134217728 w 648"/>
                      <a:gd name="T7" fmla="*/ 124831863 h 618"/>
                      <a:gd name="T8" fmla="*/ 134217728 w 648"/>
                      <a:gd name="T9" fmla="*/ 124831863 h 618"/>
                      <a:gd name="T10" fmla="*/ 134217728 w 648"/>
                      <a:gd name="T11" fmla="*/ 124831863 h 618"/>
                      <a:gd name="T12" fmla="*/ 134217728 w 648"/>
                      <a:gd name="T13" fmla="*/ 124831863 h 618"/>
                      <a:gd name="T14" fmla="*/ 134217728 w 648"/>
                      <a:gd name="T15" fmla="*/ 0 h 618"/>
                      <a:gd name="T16" fmla="*/ 134217728 w 648"/>
                      <a:gd name="T17" fmla="*/ 124831863 h 618"/>
                      <a:gd name="T18" fmla="*/ 134217728 w 648"/>
                      <a:gd name="T19" fmla="*/ 124831863 h 618"/>
                      <a:gd name="T20" fmla="*/ 134217728 w 648"/>
                      <a:gd name="T21" fmla="*/ 124831863 h 618"/>
                      <a:gd name="T22" fmla="*/ 134217728 w 648"/>
                      <a:gd name="T23" fmla="*/ 124831863 h 618"/>
                      <a:gd name="T24" fmla="*/ 134217728 w 648"/>
                      <a:gd name="T25" fmla="*/ 124831863 h 618"/>
                      <a:gd name="T26" fmla="*/ 134217728 w 648"/>
                      <a:gd name="T27" fmla="*/ 124831863 h 618"/>
                      <a:gd name="T28" fmla="*/ 134217728 w 648"/>
                      <a:gd name="T29" fmla="*/ 124831863 h 618"/>
                      <a:gd name="T30" fmla="*/ 134217728 w 648"/>
                      <a:gd name="T31" fmla="*/ 124831863 h 618"/>
                      <a:gd name="T32" fmla="*/ 0 w 648"/>
                      <a:gd name="T33" fmla="*/ 124831863 h 61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8"/>
                      <a:gd name="T52" fmla="*/ 0 h 618"/>
                      <a:gd name="T53" fmla="*/ 648 w 648"/>
                      <a:gd name="T54" fmla="*/ 618 h 61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8" h="618">
                        <a:moveTo>
                          <a:pt x="0" y="374"/>
                        </a:moveTo>
                        <a:lnTo>
                          <a:pt x="88" y="320"/>
                        </a:lnTo>
                        <a:lnTo>
                          <a:pt x="122" y="340"/>
                        </a:lnTo>
                        <a:lnTo>
                          <a:pt x="184" y="452"/>
                        </a:lnTo>
                        <a:lnTo>
                          <a:pt x="278" y="316"/>
                        </a:lnTo>
                        <a:lnTo>
                          <a:pt x="434" y="148"/>
                        </a:lnTo>
                        <a:lnTo>
                          <a:pt x="534" y="60"/>
                        </a:lnTo>
                        <a:lnTo>
                          <a:pt x="632" y="0"/>
                        </a:lnTo>
                        <a:lnTo>
                          <a:pt x="648" y="26"/>
                        </a:lnTo>
                        <a:lnTo>
                          <a:pt x="566" y="98"/>
                        </a:lnTo>
                        <a:lnTo>
                          <a:pt x="448" y="230"/>
                        </a:lnTo>
                        <a:lnTo>
                          <a:pt x="346" y="360"/>
                        </a:lnTo>
                        <a:lnTo>
                          <a:pt x="234" y="554"/>
                        </a:lnTo>
                        <a:lnTo>
                          <a:pt x="144" y="618"/>
                        </a:lnTo>
                        <a:lnTo>
                          <a:pt x="82" y="466"/>
                        </a:lnTo>
                        <a:lnTo>
                          <a:pt x="42" y="404"/>
                        </a:lnTo>
                        <a:lnTo>
                          <a:pt x="0" y="37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>
                    <a:outerShdw blurRad="50800" dist="12700" dir="2700000" algn="tl" rotWithShape="0">
                      <a:prstClr val="black">
                        <a:alpha val="40000"/>
                      </a:prstClr>
                    </a:outerShdw>
                  </a:effectLst>
                  <a:extLst/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>
                      <a:defRPr/>
                    </a:pPr>
                    <a:endParaRPr lang="ko-KR" altLang="en-US" dirty="0">
                      <a:latin typeface="+mn-ea"/>
                    </a:endParaRPr>
                  </a:p>
                </p:txBody>
              </p:sp>
            </p:grpSp>
          </p:grpSp>
          <p:cxnSp>
            <p:nvCxnSpPr>
              <p:cNvPr id="99" name="직선 화살표 연결선 98"/>
              <p:cNvCxnSpPr/>
              <p:nvPr/>
            </p:nvCxnSpPr>
            <p:spPr>
              <a:xfrm flipV="1">
                <a:off x="1264456" y="3168916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직선 화살표 연결선 99"/>
              <p:cNvCxnSpPr/>
              <p:nvPr/>
            </p:nvCxnSpPr>
            <p:spPr>
              <a:xfrm flipV="1">
                <a:off x="1268572" y="3774406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직선 화살표 연결선 100"/>
              <p:cNvCxnSpPr/>
              <p:nvPr/>
            </p:nvCxnSpPr>
            <p:spPr>
              <a:xfrm flipV="1">
                <a:off x="1253744" y="4433446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직선 화살표 연결선 101"/>
              <p:cNvCxnSpPr/>
              <p:nvPr/>
            </p:nvCxnSpPr>
            <p:spPr>
              <a:xfrm flipV="1">
                <a:off x="1266098" y="5129554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직선 화살표 연결선 102"/>
              <p:cNvCxnSpPr/>
              <p:nvPr/>
            </p:nvCxnSpPr>
            <p:spPr>
              <a:xfrm flipV="1">
                <a:off x="1261976" y="5850376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3035640" y="5583580"/>
              <a:ext cx="1687375" cy="589541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777777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지역별 시장조사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spc="-100" dirty="0" smtClean="0">
                  <a:solidFill>
                    <a:prstClr val="black"/>
                  </a:solidFill>
                  <a:latin typeface="+mn-ea"/>
                </a:rPr>
                <a:t>중국시장 전략 컨설팅</a:t>
              </a:r>
              <a:endParaRPr lang="en-US" altLang="ko-KR" sz="1400" b="1" spc="-100" dirty="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5052925" y="2408118"/>
              <a:ext cx="923702" cy="366354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6350" algn="ctr">
              <a:noFill/>
              <a:round/>
              <a:headEnd/>
              <a:tailEnd/>
            </a:ln>
            <a:extLst/>
          </p:spPr>
          <p:txBody>
            <a:bodyPr wrap="square" lIns="40116" tIns="40116" rIns="40116" bIns="40116" anchor="ctr"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algn="ctr" latinLnBrk="0"/>
              <a:r>
                <a:rPr lang="ko-KR" altLang="en-US" sz="1300" b="1" spc="-100" dirty="0" smtClean="0">
                  <a:solidFill>
                    <a:schemeClr val="bg1"/>
                  </a:solidFill>
                  <a:latin typeface="+mn-ea"/>
                  <a:cs typeface="Arial" pitchFamily="34" charset="0"/>
                </a:rPr>
                <a:t>기업</a:t>
              </a:r>
              <a:endParaRPr lang="ko-KR" altLang="en-US" sz="1300" b="1" spc="-100" dirty="0">
                <a:solidFill>
                  <a:schemeClr val="bg1"/>
                </a:solidFill>
                <a:latin typeface="+mn-ea"/>
                <a:cs typeface="Arial" pitchFamily="34" charset="0"/>
              </a:endParaRPr>
            </a:p>
          </p:txBody>
        </p:sp>
        <p:grpSp>
          <p:nvGrpSpPr>
            <p:cNvPr id="34" name="그룹 33"/>
            <p:cNvGrpSpPr/>
            <p:nvPr/>
          </p:nvGrpSpPr>
          <p:grpSpPr>
            <a:xfrm>
              <a:off x="489370" y="3078278"/>
              <a:ext cx="222792" cy="153516"/>
              <a:chOff x="-4864784" y="3338914"/>
              <a:chExt cx="294590" cy="270189"/>
            </a:xfrm>
          </p:grpSpPr>
          <p:sp>
            <p:nvSpPr>
              <p:cNvPr id="91" name="AutoShape 51"/>
              <p:cNvSpPr>
                <a:spLocks noChangeArrowheads="1"/>
              </p:cNvSpPr>
              <p:nvPr/>
            </p:nvSpPr>
            <p:spPr bwMode="auto">
              <a:xfrm>
                <a:off x="-4864784" y="3405667"/>
                <a:ext cx="209486" cy="20343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8575" algn="ctr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 latinLnBrk="0"/>
                <a:endParaRPr lang="ko-KR" altLang="en-US" dirty="0">
                  <a:latin typeface="+mn-ea"/>
                </a:endParaRPr>
              </a:p>
            </p:txBody>
          </p:sp>
          <p:sp>
            <p:nvSpPr>
              <p:cNvPr id="92" name="Freeform 119"/>
              <p:cNvSpPr>
                <a:spLocks/>
              </p:cNvSpPr>
              <p:nvPr/>
            </p:nvSpPr>
            <p:spPr bwMode="auto">
              <a:xfrm>
                <a:off x="-4835325" y="3338914"/>
                <a:ext cx="265131" cy="236813"/>
              </a:xfrm>
              <a:custGeom>
                <a:avLst/>
                <a:gdLst>
                  <a:gd name="T0" fmla="*/ 0 w 648"/>
                  <a:gd name="T1" fmla="*/ 124831863 h 618"/>
                  <a:gd name="T2" fmla="*/ 134217728 w 648"/>
                  <a:gd name="T3" fmla="*/ 124831863 h 618"/>
                  <a:gd name="T4" fmla="*/ 134217728 w 648"/>
                  <a:gd name="T5" fmla="*/ 124831863 h 618"/>
                  <a:gd name="T6" fmla="*/ 134217728 w 648"/>
                  <a:gd name="T7" fmla="*/ 124831863 h 618"/>
                  <a:gd name="T8" fmla="*/ 134217728 w 648"/>
                  <a:gd name="T9" fmla="*/ 124831863 h 618"/>
                  <a:gd name="T10" fmla="*/ 134217728 w 648"/>
                  <a:gd name="T11" fmla="*/ 124831863 h 618"/>
                  <a:gd name="T12" fmla="*/ 134217728 w 648"/>
                  <a:gd name="T13" fmla="*/ 124831863 h 618"/>
                  <a:gd name="T14" fmla="*/ 134217728 w 648"/>
                  <a:gd name="T15" fmla="*/ 0 h 618"/>
                  <a:gd name="T16" fmla="*/ 134217728 w 648"/>
                  <a:gd name="T17" fmla="*/ 124831863 h 618"/>
                  <a:gd name="T18" fmla="*/ 134217728 w 648"/>
                  <a:gd name="T19" fmla="*/ 124831863 h 618"/>
                  <a:gd name="T20" fmla="*/ 134217728 w 648"/>
                  <a:gd name="T21" fmla="*/ 124831863 h 618"/>
                  <a:gd name="T22" fmla="*/ 134217728 w 648"/>
                  <a:gd name="T23" fmla="*/ 124831863 h 618"/>
                  <a:gd name="T24" fmla="*/ 134217728 w 648"/>
                  <a:gd name="T25" fmla="*/ 124831863 h 618"/>
                  <a:gd name="T26" fmla="*/ 134217728 w 648"/>
                  <a:gd name="T27" fmla="*/ 124831863 h 618"/>
                  <a:gd name="T28" fmla="*/ 134217728 w 648"/>
                  <a:gd name="T29" fmla="*/ 124831863 h 618"/>
                  <a:gd name="T30" fmla="*/ 134217728 w 648"/>
                  <a:gd name="T31" fmla="*/ 124831863 h 618"/>
                  <a:gd name="T32" fmla="*/ 0 w 648"/>
                  <a:gd name="T33" fmla="*/ 124831863 h 6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48"/>
                  <a:gd name="T52" fmla="*/ 0 h 618"/>
                  <a:gd name="T53" fmla="*/ 648 w 648"/>
                  <a:gd name="T54" fmla="*/ 618 h 6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48" h="618">
                    <a:moveTo>
                      <a:pt x="0" y="374"/>
                    </a:moveTo>
                    <a:lnTo>
                      <a:pt x="88" y="320"/>
                    </a:lnTo>
                    <a:lnTo>
                      <a:pt x="122" y="340"/>
                    </a:lnTo>
                    <a:lnTo>
                      <a:pt x="184" y="452"/>
                    </a:lnTo>
                    <a:lnTo>
                      <a:pt x="278" y="316"/>
                    </a:lnTo>
                    <a:lnTo>
                      <a:pt x="434" y="148"/>
                    </a:lnTo>
                    <a:lnTo>
                      <a:pt x="534" y="60"/>
                    </a:lnTo>
                    <a:lnTo>
                      <a:pt x="632" y="0"/>
                    </a:lnTo>
                    <a:lnTo>
                      <a:pt x="648" y="26"/>
                    </a:lnTo>
                    <a:lnTo>
                      <a:pt x="566" y="98"/>
                    </a:lnTo>
                    <a:lnTo>
                      <a:pt x="448" y="230"/>
                    </a:lnTo>
                    <a:lnTo>
                      <a:pt x="346" y="360"/>
                    </a:lnTo>
                    <a:lnTo>
                      <a:pt x="234" y="554"/>
                    </a:lnTo>
                    <a:lnTo>
                      <a:pt x="144" y="618"/>
                    </a:lnTo>
                    <a:lnTo>
                      <a:pt x="82" y="466"/>
                    </a:lnTo>
                    <a:lnTo>
                      <a:pt x="42" y="404"/>
                    </a:lnTo>
                    <a:lnTo>
                      <a:pt x="0" y="37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 latinLnBrk="0">
                  <a:defRPr/>
                </a:pPr>
                <a:endParaRPr lang="ko-KR" altLang="en-US" dirty="0">
                  <a:latin typeface="+mn-ea"/>
                </a:endParaRPr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5157134" y="3057296"/>
              <a:ext cx="222792" cy="153516"/>
              <a:chOff x="-4864784" y="3338914"/>
              <a:chExt cx="294590" cy="270189"/>
            </a:xfrm>
          </p:grpSpPr>
          <p:sp>
            <p:nvSpPr>
              <p:cNvPr id="89" name="AutoShape 51"/>
              <p:cNvSpPr>
                <a:spLocks noChangeArrowheads="1"/>
              </p:cNvSpPr>
              <p:nvPr/>
            </p:nvSpPr>
            <p:spPr bwMode="auto">
              <a:xfrm>
                <a:off x="-4864784" y="3405667"/>
                <a:ext cx="209486" cy="20343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8575" algn="ctr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 latinLnBrk="0"/>
                <a:endParaRPr lang="ko-KR" altLang="en-US" dirty="0">
                  <a:latin typeface="+mn-ea"/>
                </a:endParaRPr>
              </a:p>
            </p:txBody>
          </p:sp>
          <p:sp>
            <p:nvSpPr>
              <p:cNvPr id="90" name="Freeform 119"/>
              <p:cNvSpPr>
                <a:spLocks/>
              </p:cNvSpPr>
              <p:nvPr/>
            </p:nvSpPr>
            <p:spPr bwMode="auto">
              <a:xfrm>
                <a:off x="-4835325" y="3338914"/>
                <a:ext cx="265131" cy="236813"/>
              </a:xfrm>
              <a:custGeom>
                <a:avLst/>
                <a:gdLst>
                  <a:gd name="T0" fmla="*/ 0 w 648"/>
                  <a:gd name="T1" fmla="*/ 124831863 h 618"/>
                  <a:gd name="T2" fmla="*/ 134217728 w 648"/>
                  <a:gd name="T3" fmla="*/ 124831863 h 618"/>
                  <a:gd name="T4" fmla="*/ 134217728 w 648"/>
                  <a:gd name="T5" fmla="*/ 124831863 h 618"/>
                  <a:gd name="T6" fmla="*/ 134217728 w 648"/>
                  <a:gd name="T7" fmla="*/ 124831863 h 618"/>
                  <a:gd name="T8" fmla="*/ 134217728 w 648"/>
                  <a:gd name="T9" fmla="*/ 124831863 h 618"/>
                  <a:gd name="T10" fmla="*/ 134217728 w 648"/>
                  <a:gd name="T11" fmla="*/ 124831863 h 618"/>
                  <a:gd name="T12" fmla="*/ 134217728 w 648"/>
                  <a:gd name="T13" fmla="*/ 124831863 h 618"/>
                  <a:gd name="T14" fmla="*/ 134217728 w 648"/>
                  <a:gd name="T15" fmla="*/ 0 h 618"/>
                  <a:gd name="T16" fmla="*/ 134217728 w 648"/>
                  <a:gd name="T17" fmla="*/ 124831863 h 618"/>
                  <a:gd name="T18" fmla="*/ 134217728 w 648"/>
                  <a:gd name="T19" fmla="*/ 124831863 h 618"/>
                  <a:gd name="T20" fmla="*/ 134217728 w 648"/>
                  <a:gd name="T21" fmla="*/ 124831863 h 618"/>
                  <a:gd name="T22" fmla="*/ 134217728 w 648"/>
                  <a:gd name="T23" fmla="*/ 124831863 h 618"/>
                  <a:gd name="T24" fmla="*/ 134217728 w 648"/>
                  <a:gd name="T25" fmla="*/ 124831863 h 618"/>
                  <a:gd name="T26" fmla="*/ 134217728 w 648"/>
                  <a:gd name="T27" fmla="*/ 124831863 h 618"/>
                  <a:gd name="T28" fmla="*/ 134217728 w 648"/>
                  <a:gd name="T29" fmla="*/ 124831863 h 618"/>
                  <a:gd name="T30" fmla="*/ 134217728 w 648"/>
                  <a:gd name="T31" fmla="*/ 124831863 h 618"/>
                  <a:gd name="T32" fmla="*/ 0 w 648"/>
                  <a:gd name="T33" fmla="*/ 124831863 h 6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48"/>
                  <a:gd name="T52" fmla="*/ 0 h 618"/>
                  <a:gd name="T53" fmla="*/ 648 w 648"/>
                  <a:gd name="T54" fmla="*/ 618 h 6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48" h="618">
                    <a:moveTo>
                      <a:pt x="0" y="374"/>
                    </a:moveTo>
                    <a:lnTo>
                      <a:pt x="88" y="320"/>
                    </a:lnTo>
                    <a:lnTo>
                      <a:pt x="122" y="340"/>
                    </a:lnTo>
                    <a:lnTo>
                      <a:pt x="184" y="452"/>
                    </a:lnTo>
                    <a:lnTo>
                      <a:pt x="278" y="316"/>
                    </a:lnTo>
                    <a:lnTo>
                      <a:pt x="434" y="148"/>
                    </a:lnTo>
                    <a:lnTo>
                      <a:pt x="534" y="60"/>
                    </a:lnTo>
                    <a:lnTo>
                      <a:pt x="632" y="0"/>
                    </a:lnTo>
                    <a:lnTo>
                      <a:pt x="648" y="26"/>
                    </a:lnTo>
                    <a:lnTo>
                      <a:pt x="566" y="98"/>
                    </a:lnTo>
                    <a:lnTo>
                      <a:pt x="448" y="230"/>
                    </a:lnTo>
                    <a:lnTo>
                      <a:pt x="346" y="360"/>
                    </a:lnTo>
                    <a:lnTo>
                      <a:pt x="234" y="554"/>
                    </a:lnTo>
                    <a:lnTo>
                      <a:pt x="144" y="618"/>
                    </a:lnTo>
                    <a:lnTo>
                      <a:pt x="82" y="466"/>
                    </a:lnTo>
                    <a:lnTo>
                      <a:pt x="42" y="404"/>
                    </a:lnTo>
                    <a:lnTo>
                      <a:pt x="0" y="37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 latinLnBrk="0">
                  <a:defRPr/>
                </a:pPr>
                <a:endParaRPr lang="ko-KR" altLang="en-US" dirty="0">
                  <a:latin typeface="+mn-ea"/>
                </a:endParaRPr>
              </a:p>
            </p:txBody>
          </p:sp>
        </p:grpSp>
        <p:grpSp>
          <p:nvGrpSpPr>
            <p:cNvPr id="36" name="그룹 35"/>
            <p:cNvGrpSpPr/>
            <p:nvPr/>
          </p:nvGrpSpPr>
          <p:grpSpPr>
            <a:xfrm>
              <a:off x="6124514" y="2407317"/>
              <a:ext cx="1527546" cy="3744580"/>
              <a:chOff x="1410000" y="2436954"/>
              <a:chExt cx="1527546" cy="3744580"/>
            </a:xfrm>
          </p:grpSpPr>
          <p:sp>
            <p:nvSpPr>
              <p:cNvPr id="83" name="직사각형 82"/>
              <p:cNvSpPr/>
              <p:nvPr/>
            </p:nvSpPr>
            <p:spPr>
              <a:xfrm>
                <a:off x="1457796" y="2436954"/>
                <a:ext cx="1479750" cy="366354"/>
              </a:xfrm>
              <a:prstGeom prst="rect">
                <a:avLst/>
              </a:prstGeom>
              <a:blipFill dpi="0" rotWithShape="1">
                <a:blip r:embed="rId2"/>
                <a:srcRect/>
                <a:stretch>
                  <a:fillRect/>
                </a:stretch>
              </a:blipFill>
              <a:ln w="6350" algn="ctr">
                <a:noFill/>
                <a:round/>
                <a:headEnd/>
                <a:tailEnd/>
              </a:ln>
              <a:extLst/>
            </p:spPr>
            <p:txBody>
              <a:bodyPr wrap="square" lIns="40116" tIns="40116" rIns="40116" bIns="40116" anchor="ctr">
                <a:scene3d>
                  <a:camera prst="orthographicFront"/>
                  <a:lightRig rig="threePt" dir="t"/>
                </a:scene3d>
                <a:sp3d>
                  <a:bevelT w="0"/>
                </a:sp3d>
              </a:bodyPr>
              <a:lstStyle/>
              <a:p>
                <a:pPr algn="ctr" latinLnBrk="0"/>
                <a:r>
                  <a:rPr lang="ko-KR" altLang="en-US" sz="1300" b="1" spc="-100" dirty="0" smtClean="0">
                    <a:solidFill>
                      <a:schemeClr val="bg1"/>
                    </a:solidFill>
                    <a:latin typeface="+mn-ea"/>
                    <a:cs typeface="Arial" pitchFamily="34" charset="0"/>
                  </a:rPr>
                  <a:t>수출지원사업</a:t>
                </a:r>
                <a:endParaRPr lang="ko-KR" altLang="en-US" sz="1300" b="1" spc="-100" dirty="0">
                  <a:solidFill>
                    <a:schemeClr val="bg1"/>
                  </a:solidFill>
                  <a:latin typeface="+mn-ea"/>
                  <a:cs typeface="Arial" pitchFamily="34" charset="0"/>
                </a:endParaRPr>
              </a:p>
            </p:txBody>
          </p:sp>
          <p:sp>
            <p:nvSpPr>
              <p:cNvPr id="84" name="Rectangle 12"/>
              <p:cNvSpPr>
                <a:spLocks noChangeArrowheads="1"/>
              </p:cNvSpPr>
              <p:nvPr/>
            </p:nvSpPr>
            <p:spPr bwMode="auto">
              <a:xfrm>
                <a:off x="1433081" y="2854211"/>
                <a:ext cx="1504465" cy="530030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 smtClean="0">
                    <a:solidFill>
                      <a:srgbClr val="000000"/>
                    </a:solidFill>
                    <a:latin typeface="+mj-ea"/>
                    <a:ea typeface="+mj-ea"/>
                  </a:rPr>
                  <a:t>수출첫걸음지원</a:t>
                </a:r>
                <a:endParaRPr kumimoji="1" lang="ko-KR" altLang="en-US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85" name="Rectangle 12"/>
              <p:cNvSpPr>
                <a:spLocks noChangeArrowheads="1"/>
              </p:cNvSpPr>
              <p:nvPr/>
            </p:nvSpPr>
            <p:spPr bwMode="auto">
              <a:xfrm>
                <a:off x="1418498" y="3487493"/>
                <a:ext cx="1519048" cy="569904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 err="1" smtClean="0">
                    <a:solidFill>
                      <a:srgbClr val="000000"/>
                    </a:solidFill>
                    <a:latin typeface="+mj-ea"/>
                    <a:ea typeface="+mj-ea"/>
                  </a:rPr>
                  <a:t>월드챔프</a:t>
                </a:r>
                <a:endParaRPr kumimoji="1" lang="ko-KR" altLang="en-US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86" name="Rectangle 12"/>
              <p:cNvSpPr>
                <a:spLocks noChangeArrowheads="1"/>
              </p:cNvSpPr>
              <p:nvPr/>
            </p:nvSpPr>
            <p:spPr bwMode="auto">
              <a:xfrm>
                <a:off x="1411638" y="4167358"/>
                <a:ext cx="1525908" cy="584641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 smtClean="0">
                    <a:solidFill>
                      <a:srgbClr val="000000"/>
                    </a:solidFill>
                    <a:latin typeface="+mj-ea"/>
                    <a:ea typeface="+mj-ea"/>
                  </a:rPr>
                  <a:t>수출성공패키지</a:t>
                </a:r>
                <a:endParaRPr kumimoji="1" lang="ko-KR" altLang="en-US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87" name="Rectangle 12"/>
              <p:cNvSpPr>
                <a:spLocks noChangeArrowheads="1"/>
              </p:cNvSpPr>
              <p:nvPr/>
            </p:nvSpPr>
            <p:spPr bwMode="auto">
              <a:xfrm>
                <a:off x="1410000" y="4902457"/>
                <a:ext cx="1527545" cy="59103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>
                    <a:solidFill>
                      <a:srgbClr val="000000"/>
                    </a:solidFill>
                    <a:latin typeface="+mj-ea"/>
                  </a:rPr>
                  <a:t>고성장기업수출</a:t>
                </a:r>
                <a:endParaRPr kumimoji="1" lang="en-US" altLang="ko-KR" sz="1200" b="1" dirty="0">
                  <a:solidFill>
                    <a:srgbClr val="000000"/>
                  </a:solidFill>
                  <a:latin typeface="+mj-ea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>
                    <a:solidFill>
                      <a:srgbClr val="000000"/>
                    </a:solidFill>
                    <a:latin typeface="+mj-ea"/>
                  </a:rPr>
                  <a:t>역량강화</a:t>
                </a:r>
              </a:p>
            </p:txBody>
          </p:sp>
          <p:sp>
            <p:nvSpPr>
              <p:cNvPr id="88" name="Rectangle 12"/>
              <p:cNvSpPr>
                <a:spLocks noChangeArrowheads="1"/>
              </p:cNvSpPr>
              <p:nvPr/>
            </p:nvSpPr>
            <p:spPr bwMode="auto">
              <a:xfrm>
                <a:off x="1420238" y="5597180"/>
                <a:ext cx="1517308" cy="584354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ko-KR" altLang="en-US" sz="1200" b="1" dirty="0" err="1">
                    <a:solidFill>
                      <a:srgbClr val="000000"/>
                    </a:solidFill>
                    <a:latin typeface="+mj-ea"/>
                  </a:rPr>
                  <a:t>차이나하이웨이</a:t>
                </a:r>
                <a:endParaRPr kumimoji="1" lang="ko-KR" altLang="en-US" sz="1200" b="1" dirty="0">
                  <a:solidFill>
                    <a:srgbClr val="000000"/>
                  </a:solidFill>
                  <a:latin typeface="+mj-ea"/>
                </a:endParaRPr>
              </a:p>
            </p:txBody>
          </p:sp>
        </p:grpSp>
        <p:sp>
          <p:nvSpPr>
            <p:cNvPr id="37" name="직사각형 36"/>
            <p:cNvSpPr/>
            <p:nvPr/>
          </p:nvSpPr>
          <p:spPr>
            <a:xfrm>
              <a:off x="7744714" y="2396486"/>
              <a:ext cx="1731094" cy="366354"/>
            </a:xfrm>
            <a:prstGeom prst="rect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6350" algn="ctr">
              <a:noFill/>
              <a:round/>
              <a:headEnd/>
              <a:tailEnd/>
            </a:ln>
            <a:extLst/>
          </p:spPr>
          <p:txBody>
            <a:bodyPr wrap="square" lIns="40116" tIns="40116" rIns="40116" bIns="40116" anchor="ctr">
              <a:scene3d>
                <a:camera prst="orthographicFront"/>
                <a:lightRig rig="threePt" dir="t"/>
              </a:scene3d>
              <a:sp3d>
                <a:bevelT w="0"/>
              </a:sp3d>
            </a:bodyPr>
            <a:lstStyle/>
            <a:p>
              <a:pPr algn="ctr" latinLnBrk="0"/>
              <a:r>
                <a:rPr lang="ko-KR" altLang="en-US" sz="1300" b="1" spc="-100" dirty="0" smtClean="0">
                  <a:solidFill>
                    <a:schemeClr val="bg1"/>
                  </a:solidFill>
                  <a:latin typeface="+mn-ea"/>
                  <a:cs typeface="Arial" pitchFamily="34" charset="0"/>
                </a:rPr>
                <a:t>수출지원 서비스</a:t>
              </a:r>
              <a:endParaRPr lang="ko-KR" altLang="en-US" sz="1300" b="1" spc="-100" dirty="0">
                <a:solidFill>
                  <a:schemeClr val="bg1"/>
                </a:solidFill>
                <a:latin typeface="+mn-ea"/>
                <a:cs typeface="Arial" pitchFamily="34" charset="0"/>
              </a:endParaRPr>
            </a:p>
          </p:txBody>
        </p:sp>
        <p:grpSp>
          <p:nvGrpSpPr>
            <p:cNvPr id="38" name="그룹 37"/>
            <p:cNvGrpSpPr/>
            <p:nvPr/>
          </p:nvGrpSpPr>
          <p:grpSpPr>
            <a:xfrm>
              <a:off x="5052925" y="2811870"/>
              <a:ext cx="1145134" cy="3332511"/>
              <a:chOff x="394339" y="2837733"/>
              <a:chExt cx="1145134" cy="3332511"/>
            </a:xfrm>
          </p:grpSpPr>
          <p:sp>
            <p:nvSpPr>
              <p:cNvPr id="56" name="Rectangle 12"/>
              <p:cNvSpPr>
                <a:spLocks noChangeArrowheads="1"/>
              </p:cNvSpPr>
              <p:nvPr/>
            </p:nvSpPr>
            <p:spPr bwMode="auto">
              <a:xfrm>
                <a:off x="394339" y="2837733"/>
                <a:ext cx="935665" cy="3332511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777777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1" lang="en-US" altLang="ko-KR" sz="1200" b="1" dirty="0">
                    <a:solidFill>
                      <a:srgbClr val="000000"/>
                    </a:solidFill>
                    <a:latin typeface="+mj-ea"/>
                    <a:ea typeface="+mj-ea"/>
                  </a:rPr>
                  <a:t> </a:t>
                </a:r>
                <a:r>
                  <a:rPr kumimoji="1" lang="en-US" altLang="ko-KR" sz="1200" b="1" dirty="0" smtClean="0">
                    <a:solidFill>
                      <a:srgbClr val="000000"/>
                    </a:solidFill>
                    <a:latin typeface="+mj-ea"/>
                    <a:ea typeface="+mj-ea"/>
                  </a:rPr>
                  <a:t>  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ts val="100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ts val="1000"/>
                  </a:spcBef>
                  <a:spcAft>
                    <a:spcPct val="0"/>
                  </a:spcAft>
                </a:pPr>
                <a:r>
                  <a:rPr kumimoji="1" lang="en-US" altLang="ko-KR" sz="1200" b="1" dirty="0" smtClean="0">
                    <a:solidFill>
                      <a:srgbClr val="000000"/>
                    </a:solidFill>
                    <a:latin typeface="+mj-ea"/>
                    <a:ea typeface="+mj-ea"/>
                  </a:rPr>
                  <a:t>    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en-US" altLang="ko-KR" sz="1200" b="1" dirty="0" smtClean="0">
                  <a:solidFill>
                    <a:srgbClr val="000000"/>
                  </a:solidFill>
                  <a:latin typeface="+mj-ea"/>
                  <a:ea typeface="+mj-ea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 sz="1200" b="1" dirty="0">
                  <a:solidFill>
                    <a:srgbClr val="000000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29991" y="3026019"/>
                <a:ext cx="8523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 latinLnBrk="0">
                  <a:spcBef>
                    <a:spcPct val="0"/>
                  </a:spcBef>
                  <a:spcAft>
                    <a:spcPct val="0"/>
                  </a:spcAft>
                  <a:buSzPct val="120000"/>
                  <a:defRPr/>
                </a:pPr>
                <a:r>
                  <a:rPr lang="ko-KR" altLang="en-US" sz="1200" b="1" kern="0" dirty="0" smtClean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rPr>
                  <a:t>     </a:t>
                </a:r>
                <a:r>
                  <a:rPr lang="en-US" altLang="ko-KR" sz="1200" b="1" kern="0" dirty="0" smtClean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rPr>
                  <a:t>A</a:t>
                </a:r>
                <a:r>
                  <a:rPr lang="ko-KR" altLang="en-US" sz="1200" b="1" kern="0" dirty="0" smtClean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rPr>
                  <a:t>기</a:t>
                </a:r>
                <a:r>
                  <a: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rPr>
                  <a:t>업</a:t>
                </a:r>
              </a:p>
            </p:txBody>
          </p:sp>
          <p:grpSp>
            <p:nvGrpSpPr>
              <p:cNvPr id="58" name="그룹 57"/>
              <p:cNvGrpSpPr/>
              <p:nvPr/>
            </p:nvGrpSpPr>
            <p:grpSpPr>
              <a:xfrm>
                <a:off x="414407" y="3630568"/>
                <a:ext cx="862737" cy="276999"/>
                <a:chOff x="414407" y="3284572"/>
                <a:chExt cx="862737" cy="276999"/>
              </a:xfrm>
            </p:grpSpPr>
            <p:sp>
              <p:nvSpPr>
                <p:cNvPr id="79" name="TextBox 78"/>
                <p:cNvSpPr txBox="1"/>
                <p:nvPr/>
              </p:nvSpPr>
              <p:spPr>
                <a:xfrm>
                  <a:off x="414407" y="3284572"/>
                  <a:ext cx="86273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  <a:buSzPct val="120000"/>
                    <a:defRPr/>
                  </a:pP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     </a:t>
                  </a:r>
                  <a:r>
                    <a:rPr lang="en-US" altLang="ko-KR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B</a:t>
                  </a: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기업</a:t>
                  </a:r>
                  <a:endPara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endParaRPr>
                </a:p>
              </p:txBody>
            </p:sp>
            <p:grpSp>
              <p:nvGrpSpPr>
                <p:cNvPr id="80" name="그룹 79"/>
                <p:cNvGrpSpPr/>
                <p:nvPr/>
              </p:nvGrpSpPr>
              <p:grpSpPr>
                <a:xfrm>
                  <a:off x="477460" y="3346313"/>
                  <a:ext cx="222792" cy="153516"/>
                  <a:chOff x="-4864784" y="3338914"/>
                  <a:chExt cx="294590" cy="270189"/>
                </a:xfrm>
              </p:grpSpPr>
              <p:sp>
                <p:nvSpPr>
                  <p:cNvPr id="81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-4864784" y="3405667"/>
                    <a:ext cx="209486" cy="20343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28575" algn="ctr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/>
                    <a:endParaRPr lang="ko-KR" altLang="en-US" dirty="0">
                      <a:latin typeface="+mn-ea"/>
                    </a:endParaRPr>
                  </a:p>
                </p:txBody>
              </p:sp>
              <p:sp>
                <p:nvSpPr>
                  <p:cNvPr id="82" name="Freeform 119"/>
                  <p:cNvSpPr>
                    <a:spLocks/>
                  </p:cNvSpPr>
                  <p:nvPr/>
                </p:nvSpPr>
                <p:spPr bwMode="auto">
                  <a:xfrm>
                    <a:off x="-4835325" y="3338914"/>
                    <a:ext cx="265131" cy="236813"/>
                  </a:xfrm>
                  <a:custGeom>
                    <a:avLst/>
                    <a:gdLst>
                      <a:gd name="T0" fmla="*/ 0 w 648"/>
                      <a:gd name="T1" fmla="*/ 124831863 h 618"/>
                      <a:gd name="T2" fmla="*/ 134217728 w 648"/>
                      <a:gd name="T3" fmla="*/ 124831863 h 618"/>
                      <a:gd name="T4" fmla="*/ 134217728 w 648"/>
                      <a:gd name="T5" fmla="*/ 124831863 h 618"/>
                      <a:gd name="T6" fmla="*/ 134217728 w 648"/>
                      <a:gd name="T7" fmla="*/ 124831863 h 618"/>
                      <a:gd name="T8" fmla="*/ 134217728 w 648"/>
                      <a:gd name="T9" fmla="*/ 124831863 h 618"/>
                      <a:gd name="T10" fmla="*/ 134217728 w 648"/>
                      <a:gd name="T11" fmla="*/ 124831863 h 618"/>
                      <a:gd name="T12" fmla="*/ 134217728 w 648"/>
                      <a:gd name="T13" fmla="*/ 124831863 h 618"/>
                      <a:gd name="T14" fmla="*/ 134217728 w 648"/>
                      <a:gd name="T15" fmla="*/ 0 h 618"/>
                      <a:gd name="T16" fmla="*/ 134217728 w 648"/>
                      <a:gd name="T17" fmla="*/ 124831863 h 618"/>
                      <a:gd name="T18" fmla="*/ 134217728 w 648"/>
                      <a:gd name="T19" fmla="*/ 124831863 h 618"/>
                      <a:gd name="T20" fmla="*/ 134217728 w 648"/>
                      <a:gd name="T21" fmla="*/ 124831863 h 618"/>
                      <a:gd name="T22" fmla="*/ 134217728 w 648"/>
                      <a:gd name="T23" fmla="*/ 124831863 h 618"/>
                      <a:gd name="T24" fmla="*/ 134217728 w 648"/>
                      <a:gd name="T25" fmla="*/ 124831863 h 618"/>
                      <a:gd name="T26" fmla="*/ 134217728 w 648"/>
                      <a:gd name="T27" fmla="*/ 124831863 h 618"/>
                      <a:gd name="T28" fmla="*/ 134217728 w 648"/>
                      <a:gd name="T29" fmla="*/ 124831863 h 618"/>
                      <a:gd name="T30" fmla="*/ 134217728 w 648"/>
                      <a:gd name="T31" fmla="*/ 124831863 h 618"/>
                      <a:gd name="T32" fmla="*/ 0 w 648"/>
                      <a:gd name="T33" fmla="*/ 124831863 h 61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8"/>
                      <a:gd name="T52" fmla="*/ 0 h 618"/>
                      <a:gd name="T53" fmla="*/ 648 w 648"/>
                      <a:gd name="T54" fmla="*/ 618 h 61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8" h="618">
                        <a:moveTo>
                          <a:pt x="0" y="374"/>
                        </a:moveTo>
                        <a:lnTo>
                          <a:pt x="88" y="320"/>
                        </a:lnTo>
                        <a:lnTo>
                          <a:pt x="122" y="340"/>
                        </a:lnTo>
                        <a:lnTo>
                          <a:pt x="184" y="452"/>
                        </a:lnTo>
                        <a:lnTo>
                          <a:pt x="278" y="316"/>
                        </a:lnTo>
                        <a:lnTo>
                          <a:pt x="434" y="148"/>
                        </a:lnTo>
                        <a:lnTo>
                          <a:pt x="534" y="60"/>
                        </a:lnTo>
                        <a:lnTo>
                          <a:pt x="632" y="0"/>
                        </a:lnTo>
                        <a:lnTo>
                          <a:pt x="648" y="26"/>
                        </a:lnTo>
                        <a:lnTo>
                          <a:pt x="566" y="98"/>
                        </a:lnTo>
                        <a:lnTo>
                          <a:pt x="448" y="230"/>
                        </a:lnTo>
                        <a:lnTo>
                          <a:pt x="346" y="360"/>
                        </a:lnTo>
                        <a:lnTo>
                          <a:pt x="234" y="554"/>
                        </a:lnTo>
                        <a:lnTo>
                          <a:pt x="144" y="618"/>
                        </a:lnTo>
                        <a:lnTo>
                          <a:pt x="82" y="466"/>
                        </a:lnTo>
                        <a:lnTo>
                          <a:pt x="42" y="404"/>
                        </a:lnTo>
                        <a:lnTo>
                          <a:pt x="0" y="37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>
                    <a:outerShdw blurRad="50800" dist="12700" dir="2700000" algn="tl" rotWithShape="0">
                      <a:prstClr val="black">
                        <a:alpha val="40000"/>
                      </a:prstClr>
                    </a:outerShdw>
                  </a:effectLst>
                  <a:extLst/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>
                      <a:defRPr/>
                    </a:pPr>
                    <a:endParaRPr lang="ko-KR" altLang="en-US" dirty="0">
                      <a:latin typeface="+mn-ea"/>
                    </a:endParaRPr>
                  </a:p>
                </p:txBody>
              </p:sp>
            </p:grpSp>
          </p:grpSp>
          <p:grpSp>
            <p:nvGrpSpPr>
              <p:cNvPr id="59" name="그룹 58"/>
              <p:cNvGrpSpPr/>
              <p:nvPr/>
            </p:nvGrpSpPr>
            <p:grpSpPr>
              <a:xfrm>
                <a:off x="414393" y="4287845"/>
                <a:ext cx="862737" cy="276999"/>
                <a:chOff x="406169" y="3721186"/>
                <a:chExt cx="862737" cy="276999"/>
              </a:xfrm>
            </p:grpSpPr>
            <p:sp>
              <p:nvSpPr>
                <p:cNvPr id="75" name="TextBox 74"/>
                <p:cNvSpPr txBox="1"/>
                <p:nvPr/>
              </p:nvSpPr>
              <p:spPr>
                <a:xfrm>
                  <a:off x="406169" y="3721186"/>
                  <a:ext cx="86273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  <a:buSzPct val="120000"/>
                    <a:defRPr/>
                  </a:pP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     </a:t>
                  </a:r>
                  <a:r>
                    <a:rPr lang="en-US" altLang="ko-KR" sz="1200" b="1" kern="0" dirty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C</a:t>
                  </a: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기업</a:t>
                  </a:r>
                  <a:endPara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endParaRPr>
                </a:p>
              </p:txBody>
            </p:sp>
            <p:grpSp>
              <p:nvGrpSpPr>
                <p:cNvPr id="76" name="그룹 75"/>
                <p:cNvGrpSpPr/>
                <p:nvPr/>
              </p:nvGrpSpPr>
              <p:grpSpPr>
                <a:xfrm>
                  <a:off x="473338" y="3770567"/>
                  <a:ext cx="222792" cy="153516"/>
                  <a:chOff x="-4864784" y="3338914"/>
                  <a:chExt cx="294590" cy="270189"/>
                </a:xfrm>
              </p:grpSpPr>
              <p:sp>
                <p:nvSpPr>
                  <p:cNvPr id="77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-4864784" y="3405667"/>
                    <a:ext cx="209486" cy="20343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28575" algn="ctr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/>
                    <a:endParaRPr lang="ko-KR" altLang="en-US" dirty="0">
                      <a:latin typeface="+mn-ea"/>
                    </a:endParaRPr>
                  </a:p>
                </p:txBody>
              </p:sp>
              <p:sp>
                <p:nvSpPr>
                  <p:cNvPr id="78" name="Freeform 119"/>
                  <p:cNvSpPr>
                    <a:spLocks/>
                  </p:cNvSpPr>
                  <p:nvPr/>
                </p:nvSpPr>
                <p:spPr bwMode="auto">
                  <a:xfrm>
                    <a:off x="-4835325" y="3338914"/>
                    <a:ext cx="265131" cy="236813"/>
                  </a:xfrm>
                  <a:custGeom>
                    <a:avLst/>
                    <a:gdLst>
                      <a:gd name="T0" fmla="*/ 0 w 648"/>
                      <a:gd name="T1" fmla="*/ 124831863 h 618"/>
                      <a:gd name="T2" fmla="*/ 134217728 w 648"/>
                      <a:gd name="T3" fmla="*/ 124831863 h 618"/>
                      <a:gd name="T4" fmla="*/ 134217728 w 648"/>
                      <a:gd name="T5" fmla="*/ 124831863 h 618"/>
                      <a:gd name="T6" fmla="*/ 134217728 w 648"/>
                      <a:gd name="T7" fmla="*/ 124831863 h 618"/>
                      <a:gd name="T8" fmla="*/ 134217728 w 648"/>
                      <a:gd name="T9" fmla="*/ 124831863 h 618"/>
                      <a:gd name="T10" fmla="*/ 134217728 w 648"/>
                      <a:gd name="T11" fmla="*/ 124831863 h 618"/>
                      <a:gd name="T12" fmla="*/ 134217728 w 648"/>
                      <a:gd name="T13" fmla="*/ 124831863 h 618"/>
                      <a:gd name="T14" fmla="*/ 134217728 w 648"/>
                      <a:gd name="T15" fmla="*/ 0 h 618"/>
                      <a:gd name="T16" fmla="*/ 134217728 w 648"/>
                      <a:gd name="T17" fmla="*/ 124831863 h 618"/>
                      <a:gd name="T18" fmla="*/ 134217728 w 648"/>
                      <a:gd name="T19" fmla="*/ 124831863 h 618"/>
                      <a:gd name="T20" fmla="*/ 134217728 w 648"/>
                      <a:gd name="T21" fmla="*/ 124831863 h 618"/>
                      <a:gd name="T22" fmla="*/ 134217728 w 648"/>
                      <a:gd name="T23" fmla="*/ 124831863 h 618"/>
                      <a:gd name="T24" fmla="*/ 134217728 w 648"/>
                      <a:gd name="T25" fmla="*/ 124831863 h 618"/>
                      <a:gd name="T26" fmla="*/ 134217728 w 648"/>
                      <a:gd name="T27" fmla="*/ 124831863 h 618"/>
                      <a:gd name="T28" fmla="*/ 134217728 w 648"/>
                      <a:gd name="T29" fmla="*/ 124831863 h 618"/>
                      <a:gd name="T30" fmla="*/ 134217728 w 648"/>
                      <a:gd name="T31" fmla="*/ 124831863 h 618"/>
                      <a:gd name="T32" fmla="*/ 0 w 648"/>
                      <a:gd name="T33" fmla="*/ 124831863 h 61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8"/>
                      <a:gd name="T52" fmla="*/ 0 h 618"/>
                      <a:gd name="T53" fmla="*/ 648 w 648"/>
                      <a:gd name="T54" fmla="*/ 618 h 61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8" h="618">
                        <a:moveTo>
                          <a:pt x="0" y="374"/>
                        </a:moveTo>
                        <a:lnTo>
                          <a:pt x="88" y="320"/>
                        </a:lnTo>
                        <a:lnTo>
                          <a:pt x="122" y="340"/>
                        </a:lnTo>
                        <a:lnTo>
                          <a:pt x="184" y="452"/>
                        </a:lnTo>
                        <a:lnTo>
                          <a:pt x="278" y="316"/>
                        </a:lnTo>
                        <a:lnTo>
                          <a:pt x="434" y="148"/>
                        </a:lnTo>
                        <a:lnTo>
                          <a:pt x="534" y="60"/>
                        </a:lnTo>
                        <a:lnTo>
                          <a:pt x="632" y="0"/>
                        </a:lnTo>
                        <a:lnTo>
                          <a:pt x="648" y="26"/>
                        </a:lnTo>
                        <a:lnTo>
                          <a:pt x="566" y="98"/>
                        </a:lnTo>
                        <a:lnTo>
                          <a:pt x="448" y="230"/>
                        </a:lnTo>
                        <a:lnTo>
                          <a:pt x="346" y="360"/>
                        </a:lnTo>
                        <a:lnTo>
                          <a:pt x="234" y="554"/>
                        </a:lnTo>
                        <a:lnTo>
                          <a:pt x="144" y="618"/>
                        </a:lnTo>
                        <a:lnTo>
                          <a:pt x="82" y="466"/>
                        </a:lnTo>
                        <a:lnTo>
                          <a:pt x="42" y="404"/>
                        </a:lnTo>
                        <a:lnTo>
                          <a:pt x="0" y="37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>
                    <a:outerShdw blurRad="50800" dist="12700" dir="2700000" algn="tl" rotWithShape="0">
                      <a:prstClr val="black">
                        <a:alpha val="40000"/>
                      </a:prstClr>
                    </a:outerShdw>
                  </a:effectLst>
                  <a:extLst/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>
                      <a:defRPr/>
                    </a:pPr>
                    <a:endParaRPr lang="ko-KR" altLang="en-US" dirty="0">
                      <a:latin typeface="+mn-ea"/>
                    </a:endParaRPr>
                  </a:p>
                </p:txBody>
              </p:sp>
            </p:grpSp>
          </p:grpSp>
          <p:grpSp>
            <p:nvGrpSpPr>
              <p:cNvPr id="60" name="그룹 59"/>
              <p:cNvGrpSpPr/>
              <p:nvPr/>
            </p:nvGrpSpPr>
            <p:grpSpPr>
              <a:xfrm>
                <a:off x="402047" y="5002192"/>
                <a:ext cx="880369" cy="276999"/>
                <a:chOff x="393809" y="4194868"/>
                <a:chExt cx="880369" cy="276999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393809" y="4194868"/>
                  <a:ext cx="88036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  <a:buSzPct val="120000"/>
                    <a:defRPr/>
                  </a:pP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     </a:t>
                  </a:r>
                  <a:r>
                    <a:rPr lang="en-US" altLang="ko-KR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D</a:t>
                  </a: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기업</a:t>
                  </a:r>
                  <a:endPara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endParaRPr>
                </a:p>
              </p:txBody>
            </p:sp>
            <p:grpSp>
              <p:nvGrpSpPr>
                <p:cNvPr id="72" name="그룹 71"/>
                <p:cNvGrpSpPr/>
                <p:nvPr/>
              </p:nvGrpSpPr>
              <p:grpSpPr>
                <a:xfrm>
                  <a:off x="469216" y="4252487"/>
                  <a:ext cx="222792" cy="153516"/>
                  <a:chOff x="-4864784" y="3338914"/>
                  <a:chExt cx="294590" cy="270189"/>
                </a:xfrm>
              </p:grpSpPr>
              <p:sp>
                <p:nvSpPr>
                  <p:cNvPr id="73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-4864784" y="3405667"/>
                    <a:ext cx="209486" cy="20343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28575" algn="ctr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/>
                    <a:endParaRPr lang="ko-KR" altLang="en-US" dirty="0">
                      <a:latin typeface="+mn-ea"/>
                    </a:endParaRPr>
                  </a:p>
                </p:txBody>
              </p:sp>
              <p:sp>
                <p:nvSpPr>
                  <p:cNvPr id="74" name="Freeform 119"/>
                  <p:cNvSpPr>
                    <a:spLocks/>
                  </p:cNvSpPr>
                  <p:nvPr/>
                </p:nvSpPr>
                <p:spPr bwMode="auto">
                  <a:xfrm>
                    <a:off x="-4835325" y="3338914"/>
                    <a:ext cx="265131" cy="236813"/>
                  </a:xfrm>
                  <a:custGeom>
                    <a:avLst/>
                    <a:gdLst>
                      <a:gd name="T0" fmla="*/ 0 w 648"/>
                      <a:gd name="T1" fmla="*/ 124831863 h 618"/>
                      <a:gd name="T2" fmla="*/ 134217728 w 648"/>
                      <a:gd name="T3" fmla="*/ 124831863 h 618"/>
                      <a:gd name="T4" fmla="*/ 134217728 w 648"/>
                      <a:gd name="T5" fmla="*/ 124831863 h 618"/>
                      <a:gd name="T6" fmla="*/ 134217728 w 648"/>
                      <a:gd name="T7" fmla="*/ 124831863 h 618"/>
                      <a:gd name="T8" fmla="*/ 134217728 w 648"/>
                      <a:gd name="T9" fmla="*/ 124831863 h 618"/>
                      <a:gd name="T10" fmla="*/ 134217728 w 648"/>
                      <a:gd name="T11" fmla="*/ 124831863 h 618"/>
                      <a:gd name="T12" fmla="*/ 134217728 w 648"/>
                      <a:gd name="T13" fmla="*/ 124831863 h 618"/>
                      <a:gd name="T14" fmla="*/ 134217728 w 648"/>
                      <a:gd name="T15" fmla="*/ 0 h 618"/>
                      <a:gd name="T16" fmla="*/ 134217728 w 648"/>
                      <a:gd name="T17" fmla="*/ 124831863 h 618"/>
                      <a:gd name="T18" fmla="*/ 134217728 w 648"/>
                      <a:gd name="T19" fmla="*/ 124831863 h 618"/>
                      <a:gd name="T20" fmla="*/ 134217728 w 648"/>
                      <a:gd name="T21" fmla="*/ 124831863 h 618"/>
                      <a:gd name="T22" fmla="*/ 134217728 w 648"/>
                      <a:gd name="T23" fmla="*/ 124831863 h 618"/>
                      <a:gd name="T24" fmla="*/ 134217728 w 648"/>
                      <a:gd name="T25" fmla="*/ 124831863 h 618"/>
                      <a:gd name="T26" fmla="*/ 134217728 w 648"/>
                      <a:gd name="T27" fmla="*/ 124831863 h 618"/>
                      <a:gd name="T28" fmla="*/ 134217728 w 648"/>
                      <a:gd name="T29" fmla="*/ 124831863 h 618"/>
                      <a:gd name="T30" fmla="*/ 134217728 w 648"/>
                      <a:gd name="T31" fmla="*/ 124831863 h 618"/>
                      <a:gd name="T32" fmla="*/ 0 w 648"/>
                      <a:gd name="T33" fmla="*/ 124831863 h 61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8"/>
                      <a:gd name="T52" fmla="*/ 0 h 618"/>
                      <a:gd name="T53" fmla="*/ 648 w 648"/>
                      <a:gd name="T54" fmla="*/ 618 h 61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8" h="618">
                        <a:moveTo>
                          <a:pt x="0" y="374"/>
                        </a:moveTo>
                        <a:lnTo>
                          <a:pt x="88" y="320"/>
                        </a:lnTo>
                        <a:lnTo>
                          <a:pt x="122" y="340"/>
                        </a:lnTo>
                        <a:lnTo>
                          <a:pt x="184" y="452"/>
                        </a:lnTo>
                        <a:lnTo>
                          <a:pt x="278" y="316"/>
                        </a:lnTo>
                        <a:lnTo>
                          <a:pt x="434" y="148"/>
                        </a:lnTo>
                        <a:lnTo>
                          <a:pt x="534" y="60"/>
                        </a:lnTo>
                        <a:lnTo>
                          <a:pt x="632" y="0"/>
                        </a:lnTo>
                        <a:lnTo>
                          <a:pt x="648" y="26"/>
                        </a:lnTo>
                        <a:lnTo>
                          <a:pt x="566" y="98"/>
                        </a:lnTo>
                        <a:lnTo>
                          <a:pt x="448" y="230"/>
                        </a:lnTo>
                        <a:lnTo>
                          <a:pt x="346" y="360"/>
                        </a:lnTo>
                        <a:lnTo>
                          <a:pt x="234" y="554"/>
                        </a:lnTo>
                        <a:lnTo>
                          <a:pt x="144" y="618"/>
                        </a:lnTo>
                        <a:lnTo>
                          <a:pt x="82" y="466"/>
                        </a:lnTo>
                        <a:lnTo>
                          <a:pt x="42" y="404"/>
                        </a:lnTo>
                        <a:lnTo>
                          <a:pt x="0" y="37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>
                    <a:outerShdw blurRad="50800" dist="12700" dir="2700000" algn="tl" rotWithShape="0">
                      <a:prstClr val="black">
                        <a:alpha val="40000"/>
                      </a:prstClr>
                    </a:outerShdw>
                  </a:effectLst>
                  <a:extLst/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>
                      <a:defRPr/>
                    </a:pPr>
                    <a:endParaRPr lang="ko-KR" altLang="en-US" dirty="0">
                      <a:latin typeface="+mn-ea"/>
                    </a:endParaRPr>
                  </a:p>
                </p:txBody>
              </p:sp>
            </p:grpSp>
          </p:grpSp>
          <p:grpSp>
            <p:nvGrpSpPr>
              <p:cNvPr id="61" name="그룹 60"/>
              <p:cNvGrpSpPr/>
              <p:nvPr/>
            </p:nvGrpSpPr>
            <p:grpSpPr>
              <a:xfrm>
                <a:off x="414407" y="5712984"/>
                <a:ext cx="848309" cy="276999"/>
                <a:chOff x="414407" y="5622366"/>
                <a:chExt cx="848309" cy="276999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414407" y="5622366"/>
                  <a:ext cx="84830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fontAlgn="base" latinLnBrk="0">
                    <a:spcBef>
                      <a:spcPct val="0"/>
                    </a:spcBef>
                    <a:spcAft>
                      <a:spcPct val="0"/>
                    </a:spcAft>
                    <a:buSzPct val="120000"/>
                    <a:defRPr/>
                  </a:pP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     </a:t>
                  </a:r>
                  <a:r>
                    <a:rPr lang="en-US" altLang="ko-KR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E</a:t>
                  </a:r>
                  <a:r>
                    <a:rPr lang="ko-KR" altLang="en-US" sz="1200" b="1" kern="0" dirty="0" smtClean="0">
                      <a:ln>
                        <a:solidFill>
                          <a:srgbClr val="000000">
                            <a:alpha val="0"/>
                          </a:srgbClr>
                        </a:solidFill>
                      </a:ln>
                      <a:solidFill>
                        <a:sysClr val="windowText" lastClr="000000"/>
                      </a:solidFill>
                      <a:latin typeface="+mn-ea"/>
                    </a:rPr>
                    <a:t>기업</a:t>
                  </a:r>
                  <a:endParaRPr lang="ko-KR" altLang="en-US" sz="1200" b="1" kern="0" dirty="0">
                    <a:ln>
                      <a:solidFill>
                        <a:srgbClr val="000000">
                          <a:alpha val="0"/>
                        </a:srgbClr>
                      </a:solidFill>
                    </a:ln>
                    <a:solidFill>
                      <a:sysClr val="windowText" lastClr="000000"/>
                    </a:solidFill>
                    <a:latin typeface="+mn-ea"/>
                  </a:endParaRPr>
                </a:p>
              </p:txBody>
            </p:sp>
            <p:grpSp>
              <p:nvGrpSpPr>
                <p:cNvPr id="68" name="그룹 67"/>
                <p:cNvGrpSpPr/>
                <p:nvPr/>
              </p:nvGrpSpPr>
              <p:grpSpPr>
                <a:xfrm>
                  <a:off x="484477" y="5665143"/>
                  <a:ext cx="222792" cy="153516"/>
                  <a:chOff x="-4864784" y="3338914"/>
                  <a:chExt cx="294590" cy="270189"/>
                </a:xfrm>
              </p:grpSpPr>
              <p:sp>
                <p:nvSpPr>
                  <p:cNvPr id="69" name="AutoShape 51"/>
                  <p:cNvSpPr>
                    <a:spLocks noChangeArrowheads="1"/>
                  </p:cNvSpPr>
                  <p:nvPr/>
                </p:nvSpPr>
                <p:spPr bwMode="auto">
                  <a:xfrm>
                    <a:off x="-4864784" y="3405667"/>
                    <a:ext cx="209486" cy="203436"/>
                  </a:xfrm>
                  <a:prstGeom prst="roundRect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28575" algn="ctr">
                    <a:solidFill>
                      <a:schemeClr val="bg1">
                        <a:lumMod val="8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/>
                    <a:endParaRPr lang="ko-KR" altLang="en-US" dirty="0">
                      <a:latin typeface="+mn-ea"/>
                    </a:endParaRPr>
                  </a:p>
                </p:txBody>
              </p:sp>
              <p:sp>
                <p:nvSpPr>
                  <p:cNvPr id="70" name="Freeform 119"/>
                  <p:cNvSpPr>
                    <a:spLocks/>
                  </p:cNvSpPr>
                  <p:nvPr/>
                </p:nvSpPr>
                <p:spPr bwMode="auto">
                  <a:xfrm>
                    <a:off x="-4835325" y="3338914"/>
                    <a:ext cx="265131" cy="236813"/>
                  </a:xfrm>
                  <a:custGeom>
                    <a:avLst/>
                    <a:gdLst>
                      <a:gd name="T0" fmla="*/ 0 w 648"/>
                      <a:gd name="T1" fmla="*/ 124831863 h 618"/>
                      <a:gd name="T2" fmla="*/ 134217728 w 648"/>
                      <a:gd name="T3" fmla="*/ 124831863 h 618"/>
                      <a:gd name="T4" fmla="*/ 134217728 w 648"/>
                      <a:gd name="T5" fmla="*/ 124831863 h 618"/>
                      <a:gd name="T6" fmla="*/ 134217728 w 648"/>
                      <a:gd name="T7" fmla="*/ 124831863 h 618"/>
                      <a:gd name="T8" fmla="*/ 134217728 w 648"/>
                      <a:gd name="T9" fmla="*/ 124831863 h 618"/>
                      <a:gd name="T10" fmla="*/ 134217728 w 648"/>
                      <a:gd name="T11" fmla="*/ 124831863 h 618"/>
                      <a:gd name="T12" fmla="*/ 134217728 w 648"/>
                      <a:gd name="T13" fmla="*/ 124831863 h 618"/>
                      <a:gd name="T14" fmla="*/ 134217728 w 648"/>
                      <a:gd name="T15" fmla="*/ 0 h 618"/>
                      <a:gd name="T16" fmla="*/ 134217728 w 648"/>
                      <a:gd name="T17" fmla="*/ 124831863 h 618"/>
                      <a:gd name="T18" fmla="*/ 134217728 w 648"/>
                      <a:gd name="T19" fmla="*/ 124831863 h 618"/>
                      <a:gd name="T20" fmla="*/ 134217728 w 648"/>
                      <a:gd name="T21" fmla="*/ 124831863 h 618"/>
                      <a:gd name="T22" fmla="*/ 134217728 w 648"/>
                      <a:gd name="T23" fmla="*/ 124831863 h 618"/>
                      <a:gd name="T24" fmla="*/ 134217728 w 648"/>
                      <a:gd name="T25" fmla="*/ 124831863 h 618"/>
                      <a:gd name="T26" fmla="*/ 134217728 w 648"/>
                      <a:gd name="T27" fmla="*/ 124831863 h 618"/>
                      <a:gd name="T28" fmla="*/ 134217728 w 648"/>
                      <a:gd name="T29" fmla="*/ 124831863 h 618"/>
                      <a:gd name="T30" fmla="*/ 134217728 w 648"/>
                      <a:gd name="T31" fmla="*/ 124831863 h 618"/>
                      <a:gd name="T32" fmla="*/ 0 w 648"/>
                      <a:gd name="T33" fmla="*/ 124831863 h 618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648"/>
                      <a:gd name="T52" fmla="*/ 0 h 618"/>
                      <a:gd name="T53" fmla="*/ 648 w 648"/>
                      <a:gd name="T54" fmla="*/ 618 h 618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648" h="618">
                        <a:moveTo>
                          <a:pt x="0" y="374"/>
                        </a:moveTo>
                        <a:lnTo>
                          <a:pt x="88" y="320"/>
                        </a:lnTo>
                        <a:lnTo>
                          <a:pt x="122" y="340"/>
                        </a:lnTo>
                        <a:lnTo>
                          <a:pt x="184" y="452"/>
                        </a:lnTo>
                        <a:lnTo>
                          <a:pt x="278" y="316"/>
                        </a:lnTo>
                        <a:lnTo>
                          <a:pt x="434" y="148"/>
                        </a:lnTo>
                        <a:lnTo>
                          <a:pt x="534" y="60"/>
                        </a:lnTo>
                        <a:lnTo>
                          <a:pt x="632" y="0"/>
                        </a:lnTo>
                        <a:lnTo>
                          <a:pt x="648" y="26"/>
                        </a:lnTo>
                        <a:lnTo>
                          <a:pt x="566" y="98"/>
                        </a:lnTo>
                        <a:lnTo>
                          <a:pt x="448" y="230"/>
                        </a:lnTo>
                        <a:lnTo>
                          <a:pt x="346" y="360"/>
                        </a:lnTo>
                        <a:lnTo>
                          <a:pt x="234" y="554"/>
                        </a:lnTo>
                        <a:lnTo>
                          <a:pt x="144" y="618"/>
                        </a:lnTo>
                        <a:lnTo>
                          <a:pt x="82" y="466"/>
                        </a:lnTo>
                        <a:lnTo>
                          <a:pt x="42" y="404"/>
                        </a:lnTo>
                        <a:lnTo>
                          <a:pt x="0" y="374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ffectLst>
                    <a:outerShdw blurRad="50800" dist="12700" dir="2700000" algn="tl" rotWithShape="0">
                      <a:prstClr val="black">
                        <a:alpha val="40000"/>
                      </a:prstClr>
                    </a:outerShdw>
                  </a:effectLst>
                  <a:extLst/>
                </p:spPr>
                <p:txBody>
                  <a:bodyPr wrap="none" anchor="ctr">
                    <a:scene3d>
                      <a:camera prst="orthographicFront"/>
                      <a:lightRig rig="threePt" dir="t"/>
                    </a:scene3d>
                    <a:sp3d extrusionH="57150">
                      <a:bevelT w="38100" h="38100"/>
                    </a:sp3d>
                  </a:bodyPr>
                  <a:lstStyle/>
                  <a:p>
                    <a:pPr algn="ctr" latinLnBrk="0">
                      <a:defRPr/>
                    </a:pPr>
                    <a:endParaRPr lang="ko-KR" altLang="en-US" dirty="0">
                      <a:latin typeface="+mn-ea"/>
                    </a:endParaRPr>
                  </a:p>
                </p:txBody>
              </p:sp>
            </p:grpSp>
          </p:grpSp>
          <p:cxnSp>
            <p:nvCxnSpPr>
              <p:cNvPr id="62" name="직선 화살표 연결선 61"/>
              <p:cNvCxnSpPr/>
              <p:nvPr/>
            </p:nvCxnSpPr>
            <p:spPr>
              <a:xfrm flipV="1">
                <a:off x="1264456" y="3168916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직선 화살표 연결선 62"/>
              <p:cNvCxnSpPr/>
              <p:nvPr/>
            </p:nvCxnSpPr>
            <p:spPr>
              <a:xfrm flipV="1">
                <a:off x="1268572" y="3774406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직선 화살표 연결선 63"/>
              <p:cNvCxnSpPr/>
              <p:nvPr/>
            </p:nvCxnSpPr>
            <p:spPr>
              <a:xfrm flipV="1">
                <a:off x="1253744" y="4433446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직선 화살표 연결선 64"/>
              <p:cNvCxnSpPr/>
              <p:nvPr/>
            </p:nvCxnSpPr>
            <p:spPr>
              <a:xfrm flipV="1">
                <a:off x="1266098" y="5129554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직선 화살표 연결선 65"/>
              <p:cNvCxnSpPr/>
              <p:nvPr/>
            </p:nvCxnSpPr>
            <p:spPr>
              <a:xfrm flipV="1">
                <a:off x="1261976" y="5850376"/>
                <a:ext cx="270901" cy="154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7744714" y="2860265"/>
              <a:ext cx="1731094" cy="3309979"/>
            </a:xfrm>
            <a:prstGeom prst="rect">
              <a:avLst/>
            </a:prstGeom>
            <a:solidFill>
              <a:schemeClr val="bg1"/>
            </a:solidFill>
            <a:ln w="12700" algn="ctr">
              <a:solidFill>
                <a:srgbClr val="777777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en-US" altLang="ko-KR" sz="1200" b="1" dirty="0" smtClean="0">
                  <a:solidFill>
                    <a:prstClr val="black"/>
                  </a:solidFill>
                  <a:latin typeface="+mn-ea"/>
                </a:rPr>
                <a:t>1:1 </a:t>
              </a:r>
              <a:r>
                <a:rPr lang="ko-KR" altLang="en-US" sz="1200" b="1" dirty="0" err="1" smtClean="0">
                  <a:solidFill>
                    <a:prstClr val="black"/>
                  </a:solidFill>
                  <a:latin typeface="+mn-ea"/>
                </a:rPr>
                <a:t>로드맵</a:t>
              </a: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 수립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무역교</a:t>
              </a:r>
              <a:r>
                <a:rPr lang="ko-KR" altLang="en-US" sz="1200" b="1" dirty="0">
                  <a:solidFill>
                    <a:prstClr val="black"/>
                  </a:solidFill>
                  <a:latin typeface="+mn-ea"/>
                </a:rPr>
                <a:t>육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인증획득 지원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웹사이트제작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홍보 동영상제작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온라인 검색엔진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시장동향조사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전시회참가지원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해외진출컨설팅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패키지 컨설팅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  <a:p>
              <a:pPr marL="171450" lvl="0" indent="-171450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수출물류</a:t>
              </a:r>
              <a:endParaRPr lang="en-US" altLang="ko-KR" sz="1100" b="1" dirty="0" smtClean="0">
                <a:solidFill>
                  <a:prstClr val="black"/>
                </a:solidFill>
                <a:latin typeface="+mn-ea"/>
              </a:endParaRPr>
            </a:p>
            <a:p>
              <a:pPr marL="182563" lvl="0" indent="-182563" fontAlgn="auto" latinLnBrk="0">
                <a:lnSpc>
                  <a:spcPct val="120000"/>
                </a:lnSpc>
                <a:spcBef>
                  <a:spcPts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prstClr val="black"/>
                  </a:solidFill>
                  <a:latin typeface="+mn-ea"/>
                </a:rPr>
                <a:t>현지법인설립</a:t>
              </a:r>
              <a:endParaRPr lang="en-US" altLang="ko-KR" sz="1200" b="1" dirty="0" smtClean="0">
                <a:solidFill>
                  <a:prstClr val="black"/>
                </a:solidFill>
                <a:latin typeface="+mn-ea"/>
              </a:endParaRPr>
            </a:p>
          </p:txBody>
        </p:sp>
        <p:grpSp>
          <p:nvGrpSpPr>
            <p:cNvPr id="40" name="그룹 39"/>
            <p:cNvGrpSpPr/>
            <p:nvPr/>
          </p:nvGrpSpPr>
          <p:grpSpPr>
            <a:xfrm>
              <a:off x="5142307" y="3056052"/>
              <a:ext cx="222792" cy="153516"/>
              <a:chOff x="-4864784" y="3338914"/>
              <a:chExt cx="294590" cy="270189"/>
            </a:xfrm>
          </p:grpSpPr>
          <p:sp>
            <p:nvSpPr>
              <p:cNvPr id="54" name="AutoShape 51"/>
              <p:cNvSpPr>
                <a:spLocks noChangeArrowheads="1"/>
              </p:cNvSpPr>
              <p:nvPr/>
            </p:nvSpPr>
            <p:spPr bwMode="auto">
              <a:xfrm>
                <a:off x="-4864784" y="3405667"/>
                <a:ext cx="209486" cy="203436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8575" algn="ctr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</p:spPr>
            <p:txBody>
              <a:bodyPr wrap="none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 latinLnBrk="0"/>
                <a:endParaRPr lang="ko-KR" altLang="en-US" dirty="0">
                  <a:latin typeface="+mn-ea"/>
                </a:endParaRPr>
              </a:p>
            </p:txBody>
          </p:sp>
          <p:sp>
            <p:nvSpPr>
              <p:cNvPr id="55" name="Freeform 119"/>
              <p:cNvSpPr>
                <a:spLocks/>
              </p:cNvSpPr>
              <p:nvPr/>
            </p:nvSpPr>
            <p:spPr bwMode="auto">
              <a:xfrm>
                <a:off x="-4835325" y="3338914"/>
                <a:ext cx="265131" cy="236813"/>
              </a:xfrm>
              <a:custGeom>
                <a:avLst/>
                <a:gdLst>
                  <a:gd name="T0" fmla="*/ 0 w 648"/>
                  <a:gd name="T1" fmla="*/ 124831863 h 618"/>
                  <a:gd name="T2" fmla="*/ 134217728 w 648"/>
                  <a:gd name="T3" fmla="*/ 124831863 h 618"/>
                  <a:gd name="T4" fmla="*/ 134217728 w 648"/>
                  <a:gd name="T5" fmla="*/ 124831863 h 618"/>
                  <a:gd name="T6" fmla="*/ 134217728 w 648"/>
                  <a:gd name="T7" fmla="*/ 124831863 h 618"/>
                  <a:gd name="T8" fmla="*/ 134217728 w 648"/>
                  <a:gd name="T9" fmla="*/ 124831863 h 618"/>
                  <a:gd name="T10" fmla="*/ 134217728 w 648"/>
                  <a:gd name="T11" fmla="*/ 124831863 h 618"/>
                  <a:gd name="T12" fmla="*/ 134217728 w 648"/>
                  <a:gd name="T13" fmla="*/ 124831863 h 618"/>
                  <a:gd name="T14" fmla="*/ 134217728 w 648"/>
                  <a:gd name="T15" fmla="*/ 0 h 618"/>
                  <a:gd name="T16" fmla="*/ 134217728 w 648"/>
                  <a:gd name="T17" fmla="*/ 124831863 h 618"/>
                  <a:gd name="T18" fmla="*/ 134217728 w 648"/>
                  <a:gd name="T19" fmla="*/ 124831863 h 618"/>
                  <a:gd name="T20" fmla="*/ 134217728 w 648"/>
                  <a:gd name="T21" fmla="*/ 124831863 h 618"/>
                  <a:gd name="T22" fmla="*/ 134217728 w 648"/>
                  <a:gd name="T23" fmla="*/ 124831863 h 618"/>
                  <a:gd name="T24" fmla="*/ 134217728 w 648"/>
                  <a:gd name="T25" fmla="*/ 124831863 h 618"/>
                  <a:gd name="T26" fmla="*/ 134217728 w 648"/>
                  <a:gd name="T27" fmla="*/ 124831863 h 618"/>
                  <a:gd name="T28" fmla="*/ 134217728 w 648"/>
                  <a:gd name="T29" fmla="*/ 124831863 h 618"/>
                  <a:gd name="T30" fmla="*/ 134217728 w 648"/>
                  <a:gd name="T31" fmla="*/ 124831863 h 618"/>
                  <a:gd name="T32" fmla="*/ 0 w 648"/>
                  <a:gd name="T33" fmla="*/ 124831863 h 61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48"/>
                  <a:gd name="T52" fmla="*/ 0 h 618"/>
                  <a:gd name="T53" fmla="*/ 648 w 648"/>
                  <a:gd name="T54" fmla="*/ 618 h 61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48" h="618">
                    <a:moveTo>
                      <a:pt x="0" y="374"/>
                    </a:moveTo>
                    <a:lnTo>
                      <a:pt x="88" y="320"/>
                    </a:lnTo>
                    <a:lnTo>
                      <a:pt x="122" y="340"/>
                    </a:lnTo>
                    <a:lnTo>
                      <a:pt x="184" y="452"/>
                    </a:lnTo>
                    <a:lnTo>
                      <a:pt x="278" y="316"/>
                    </a:lnTo>
                    <a:lnTo>
                      <a:pt x="434" y="148"/>
                    </a:lnTo>
                    <a:lnTo>
                      <a:pt x="534" y="60"/>
                    </a:lnTo>
                    <a:lnTo>
                      <a:pt x="632" y="0"/>
                    </a:lnTo>
                    <a:lnTo>
                      <a:pt x="648" y="26"/>
                    </a:lnTo>
                    <a:lnTo>
                      <a:pt x="566" y="98"/>
                    </a:lnTo>
                    <a:lnTo>
                      <a:pt x="448" y="230"/>
                    </a:lnTo>
                    <a:lnTo>
                      <a:pt x="346" y="360"/>
                    </a:lnTo>
                    <a:lnTo>
                      <a:pt x="234" y="554"/>
                    </a:lnTo>
                    <a:lnTo>
                      <a:pt x="144" y="618"/>
                    </a:lnTo>
                    <a:lnTo>
                      <a:pt x="82" y="466"/>
                    </a:lnTo>
                    <a:lnTo>
                      <a:pt x="42" y="404"/>
                    </a:lnTo>
                    <a:lnTo>
                      <a:pt x="0" y="374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wrap="none" anchor="ctr"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 algn="ctr" latinLnBrk="0">
                  <a:defRPr/>
                </a:pPr>
                <a:endParaRPr lang="ko-KR" altLang="en-US" dirty="0">
                  <a:latin typeface="+mn-ea"/>
                </a:endParaRPr>
              </a:p>
            </p:txBody>
          </p:sp>
        </p:grpSp>
        <p:cxnSp>
          <p:nvCxnSpPr>
            <p:cNvPr id="41" name="직선 화살표 연결선 40"/>
            <p:cNvCxnSpPr/>
            <p:nvPr/>
          </p:nvCxnSpPr>
          <p:spPr>
            <a:xfrm flipV="1">
              <a:off x="2784267" y="3774144"/>
              <a:ext cx="263727" cy="410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화살표 연결선 41"/>
            <p:cNvCxnSpPr/>
            <p:nvPr/>
          </p:nvCxnSpPr>
          <p:spPr>
            <a:xfrm flipV="1">
              <a:off x="2817065" y="4429062"/>
              <a:ext cx="263727" cy="410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/>
            <p:nvPr/>
          </p:nvCxnSpPr>
          <p:spPr>
            <a:xfrm flipV="1">
              <a:off x="2829419" y="5149884"/>
              <a:ext cx="263727" cy="410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43"/>
            <p:cNvCxnSpPr/>
            <p:nvPr/>
          </p:nvCxnSpPr>
          <p:spPr>
            <a:xfrm flipV="1">
              <a:off x="2825297" y="5878944"/>
              <a:ext cx="263727" cy="410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화살표 연결선 44"/>
            <p:cNvCxnSpPr/>
            <p:nvPr/>
          </p:nvCxnSpPr>
          <p:spPr>
            <a:xfrm>
              <a:off x="7500003" y="3067802"/>
              <a:ext cx="291709" cy="10646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화살표 연결선 45"/>
            <p:cNvCxnSpPr/>
            <p:nvPr/>
          </p:nvCxnSpPr>
          <p:spPr>
            <a:xfrm>
              <a:off x="7500003" y="3078278"/>
              <a:ext cx="405325" cy="72272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화살표 연결선 46"/>
            <p:cNvCxnSpPr/>
            <p:nvPr/>
          </p:nvCxnSpPr>
          <p:spPr>
            <a:xfrm>
              <a:off x="7479198" y="3078278"/>
              <a:ext cx="426130" cy="220091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47"/>
            <p:cNvCxnSpPr/>
            <p:nvPr/>
          </p:nvCxnSpPr>
          <p:spPr>
            <a:xfrm flipV="1">
              <a:off x="7413214" y="3116205"/>
              <a:ext cx="420107" cy="64596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화살표 연결선 48"/>
            <p:cNvCxnSpPr/>
            <p:nvPr/>
          </p:nvCxnSpPr>
          <p:spPr>
            <a:xfrm>
              <a:off x="7413214" y="3762168"/>
              <a:ext cx="420107" cy="30549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화살표 연결선 49"/>
            <p:cNvCxnSpPr/>
            <p:nvPr/>
          </p:nvCxnSpPr>
          <p:spPr>
            <a:xfrm>
              <a:off x="7391779" y="3758296"/>
              <a:ext cx="513549" cy="192882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화살표 연결선 50"/>
            <p:cNvCxnSpPr/>
            <p:nvPr/>
          </p:nvCxnSpPr>
          <p:spPr>
            <a:xfrm flipV="1">
              <a:off x="7489823" y="4763778"/>
              <a:ext cx="343497" cy="1041259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화살표 연결선 51"/>
            <p:cNvCxnSpPr/>
            <p:nvPr/>
          </p:nvCxnSpPr>
          <p:spPr>
            <a:xfrm>
              <a:off x="7481894" y="5823037"/>
              <a:ext cx="333317" cy="228845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화살표 연결선 52"/>
            <p:cNvCxnSpPr/>
            <p:nvPr/>
          </p:nvCxnSpPr>
          <p:spPr>
            <a:xfrm flipV="1">
              <a:off x="7500003" y="5567543"/>
              <a:ext cx="333317" cy="28438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1"/>
          <p:cNvSpPr txBox="1"/>
          <p:nvPr/>
        </p:nvSpPr>
        <p:spPr>
          <a:xfrm>
            <a:off x="179963" y="1621249"/>
            <a:ext cx="8964545" cy="101566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ko-KR" altLang="en-US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기업이 자사의 수출역량에 맞는 수출지원 서비스를 자유롭게 선택 가능</a:t>
            </a:r>
            <a:endParaRPr lang="en-US" altLang="ko-KR" sz="2000" spc="-1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ko-KR" altLang="en-US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수출지원사업 간 칸막이를 제거</a:t>
            </a:r>
            <a:r>
              <a:rPr lang="en-US" altLang="ko-KR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지원기관 서비스의 양적</a:t>
            </a:r>
            <a:r>
              <a:rPr lang="en-US" altLang="ko-KR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질적 제고</a:t>
            </a:r>
            <a:endParaRPr lang="ko-KR" altLang="en-US" sz="2000" spc="-100" dirty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5" name="그림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6" y="3537012"/>
            <a:ext cx="876413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3"/>
          <p:cNvSpPr txBox="1"/>
          <p:nvPr/>
        </p:nvSpPr>
        <p:spPr>
          <a:xfrm>
            <a:off x="90332" y="1117212"/>
            <a:ext cx="2249420" cy="444888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추진 배경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TextBox 123"/>
          <p:cNvSpPr txBox="1"/>
          <p:nvPr/>
        </p:nvSpPr>
        <p:spPr>
          <a:xfrm>
            <a:off x="113440" y="2852936"/>
            <a:ext cx="2226312" cy="442917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운영 체제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직사각형 16"/>
          <p:cNvSpPr>
            <a:spLocks noChangeArrowheads="1"/>
          </p:cNvSpPr>
          <p:nvPr/>
        </p:nvSpPr>
        <p:spPr bwMode="auto">
          <a:xfrm>
            <a:off x="-1588" y="0"/>
            <a:ext cx="9145588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210" y="75067"/>
            <a:ext cx="572939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17" y="109656"/>
            <a:ext cx="4658994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수출바우처</a:t>
            </a: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사업 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개</a:t>
            </a:r>
            <a:r>
              <a:rPr lang="ko-KR" altLang="en-US" sz="2800" dirty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요</a:t>
            </a:r>
            <a:endParaRPr lang="en-US" altLang="ko-KR" sz="2800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71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직사각형 14"/>
          <p:cNvSpPr>
            <a:spLocks noChangeArrowheads="1"/>
          </p:cNvSpPr>
          <p:nvPr/>
        </p:nvSpPr>
        <p:spPr bwMode="auto">
          <a:xfrm>
            <a:off x="-1588" y="0"/>
            <a:ext cx="9145588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6210" y="75067"/>
            <a:ext cx="572939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17" y="109656"/>
            <a:ext cx="5377139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수출바우처</a:t>
            </a: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사업 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사업구성</a:t>
            </a:r>
            <a:endParaRPr lang="en-US" altLang="ko-KR" sz="2800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TextBox 91"/>
          <p:cNvSpPr txBox="1"/>
          <p:nvPr/>
        </p:nvSpPr>
        <p:spPr>
          <a:xfrm>
            <a:off x="2411760" y="1128308"/>
            <a:ext cx="6120680" cy="4821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ko-KR" altLang="en-US" sz="2000" b="1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총 </a:t>
            </a:r>
            <a:r>
              <a:rPr lang="en-US" altLang="ko-KR" sz="2000" b="1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9</a:t>
            </a:r>
            <a:r>
              <a:rPr lang="ko-KR" altLang="en-US" sz="2000" b="1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개 사업 </a:t>
            </a:r>
            <a:r>
              <a:rPr lang="en-US" altLang="ko-KR" sz="2000" b="1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</a:t>
            </a:r>
            <a:r>
              <a:rPr lang="ko-KR" altLang="en-US" sz="2000" b="1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총 </a:t>
            </a:r>
            <a:r>
              <a:rPr lang="en-US" altLang="ko-KR" sz="2000" b="1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1,358</a:t>
            </a:r>
            <a:r>
              <a:rPr lang="ko-KR" altLang="en-US" sz="2000" b="1" spc="-100" dirty="0" err="1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억원</a:t>
            </a:r>
            <a:r>
              <a:rPr lang="ko-KR" altLang="en-US" sz="2000" b="1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2000" b="1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/ 4,450</a:t>
            </a:r>
            <a:r>
              <a:rPr lang="ko-KR" altLang="en-US" sz="2000" b="1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개사 내외 지원 예정</a:t>
            </a:r>
            <a:endParaRPr lang="en-US" altLang="ko-KR" sz="2000" spc="-1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2" name="TextBox 123"/>
          <p:cNvSpPr txBox="1"/>
          <p:nvPr/>
        </p:nvSpPr>
        <p:spPr>
          <a:xfrm>
            <a:off x="90332" y="1192784"/>
            <a:ext cx="2249420" cy="444888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사업 구</a:t>
            </a:r>
            <a:r>
              <a:rPr lang="ko-KR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성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56467"/>
              </p:ext>
            </p:extLst>
          </p:nvPr>
        </p:nvGraphicFramePr>
        <p:xfrm>
          <a:off x="239893" y="2028407"/>
          <a:ext cx="8472567" cy="4532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333"/>
                <a:gridCol w="3466810"/>
                <a:gridCol w="1872208"/>
                <a:gridCol w="1944216"/>
              </a:tblGrid>
              <a:tr h="3806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사업명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지원기업수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운영기관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46026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산업부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수출첫걸음지원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KOTRA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46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월드챔프육성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46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소비재선도기업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46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해외전시회 개별참가지원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1,000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46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 계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1,350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46026">
                <a:tc row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중기청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수출성공패키지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1,950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중진공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46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고성장기업수출역량강화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620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46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차이나하이웨이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280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46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글로벌강소기업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150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KITA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46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중견기업 해외마케팅 맞춤형 지원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4602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 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3,100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4602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합 계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4,450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3"/>
          <p:cNvSpPr txBox="1"/>
          <p:nvPr/>
        </p:nvSpPr>
        <p:spPr>
          <a:xfrm>
            <a:off x="258780" y="1016732"/>
            <a:ext cx="2152980" cy="393729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지원대상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243" name="직사각형 13"/>
          <p:cNvSpPr>
            <a:spLocks noChangeArrowheads="1"/>
          </p:cNvSpPr>
          <p:nvPr/>
        </p:nvSpPr>
        <p:spPr bwMode="auto">
          <a:xfrm>
            <a:off x="-11113" y="0"/>
            <a:ext cx="9147176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210" y="75067"/>
            <a:ext cx="572939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17" y="109656"/>
            <a:ext cx="5377139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수출바우처</a:t>
            </a: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사업 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지원대상</a:t>
            </a:r>
            <a:endParaRPr lang="en-US" altLang="ko-KR" sz="2800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037007"/>
              </p:ext>
            </p:extLst>
          </p:nvPr>
        </p:nvGraphicFramePr>
        <p:xfrm>
          <a:off x="258780" y="1628799"/>
          <a:ext cx="8472568" cy="5004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333"/>
                <a:gridCol w="2566711"/>
                <a:gridCol w="4716524"/>
              </a:tblGrid>
              <a:tr h="42072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err="1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사업명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선발기준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82472"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산업부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수출첫걸음지원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전년도 수출전무 내수기업 또는 수출중단기업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80856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월드챔프육성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(Pre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월드챔프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수출 초보 중소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중견기업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월드챔프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한국형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히든챔피언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선정기업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(Post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월드챔프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월드챔프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육성사업 졸업기업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8247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소비재선도기업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대 소비재 분야 유망 중소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중견기업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3690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해외전시회 개별참가지원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해외전시회 개별참가 희망 중소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중견기업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572737">
                <a:tc rowSpan="5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중기청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수출성공패키지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수출기업화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수출실적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만불 미만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수출고도화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수출실적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100~500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만불 미만</a:t>
                      </a:r>
                    </a:p>
                  </a:txBody>
                  <a:tcPr anchor="ctr"/>
                </a:tc>
              </a:tr>
              <a:tr h="5727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고성장기업수출역량강화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최근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개년간 매출액 또는 상시 종업원수가 연평균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20%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이상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지방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15%)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증가 기업</a:t>
                      </a:r>
                    </a:p>
                  </a:txBody>
                  <a:tcPr anchor="ctr"/>
                </a:tc>
              </a:tr>
              <a:tr h="5727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차이나하이웨이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중국 기 진출 또는 신규진출 추진중인 중소기업 또는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초기중견기업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진입 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년이내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매출액 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천억 미만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8247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글로벌강소기업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2017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년 현재 글로벌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강소기업으로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지정중인 기업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5727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중견기업해외마케팅맞춤형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매출액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조원 미만이며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수출실적이 있는 중견기업 중 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천만불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미만의 수출중견기업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3"/>
          <p:cNvSpPr txBox="1"/>
          <p:nvPr/>
        </p:nvSpPr>
        <p:spPr>
          <a:xfrm>
            <a:off x="258780" y="980728"/>
            <a:ext cx="2152980" cy="393729"/>
          </a:xfrm>
          <a:prstGeom prst="roundRect">
            <a:avLst>
              <a:gd name="adj" fmla="val 50000"/>
            </a:avLst>
          </a:prstGeom>
          <a:blipFill dpi="0"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anchor="ctr">
            <a:scene3d>
              <a:camera prst="orthographicFront"/>
              <a:lightRig rig="threePt" dir="t"/>
            </a:scene3d>
            <a:sp3d>
              <a:bevelT w="0"/>
            </a:sp3d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ko-K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지원규모</a:t>
            </a:r>
            <a:endParaRPr lang="en-US" altLang="ko-KR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243" name="직사각형 13"/>
          <p:cNvSpPr>
            <a:spLocks noChangeArrowheads="1"/>
          </p:cNvSpPr>
          <p:nvPr/>
        </p:nvSpPr>
        <p:spPr bwMode="auto">
          <a:xfrm>
            <a:off x="-11113" y="0"/>
            <a:ext cx="9147176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210" y="75067"/>
            <a:ext cx="572939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17" y="109656"/>
            <a:ext cx="5377139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수출바우처</a:t>
            </a: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사업 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지원규모</a:t>
            </a:r>
            <a:endParaRPr lang="en-US" altLang="ko-KR" sz="2800" dirty="0" smtClean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1683"/>
              </p:ext>
            </p:extLst>
          </p:nvPr>
        </p:nvGraphicFramePr>
        <p:xfrm>
          <a:off x="258780" y="1581028"/>
          <a:ext cx="8669704" cy="4944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36"/>
                <a:gridCol w="2592288"/>
                <a:gridCol w="1800200"/>
                <a:gridCol w="936104"/>
                <a:gridCol w="2484276"/>
              </a:tblGrid>
              <a:tr h="4207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사업명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지원한도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보조율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비고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382472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산업부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수출첫걸음지원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Tx/>
                        <a:buNone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1,400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Tx/>
                        <a:buNone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70%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Wingdings" panose="05000000000000000000" pitchFamily="2" charset="2"/>
                        <a:buChar char="u"/>
                      </a:pP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80856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월드챔프육성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4,500~7,500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30~70%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 Pre ) 5,600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월 챔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 7,500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(Post) 4,500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</a:p>
                  </a:txBody>
                  <a:tcPr anchor="ctr"/>
                </a:tc>
              </a:tr>
              <a:tr h="38247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소비재선도기업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2,940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70%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3690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해외전시회 개별참가지원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Tx/>
                        <a:buNone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회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연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회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Tx/>
                        <a:buNone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정액보조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 typeface="Wingdings" panose="05000000000000000000" pitchFamily="2" charset="2"/>
                        <a:buChar char="u"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부스 참가비용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572737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중기청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수출성공패키지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2,000~3,000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50~70%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매출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억 미만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: 70%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매출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100~300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억 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: 60%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매출 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300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억 이상 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: 50%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5727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고성장기업수출역량강화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억원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50~70%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57273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차이나하이웨이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5,000~7,000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만원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70%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유형별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연도별 상이</a:t>
                      </a:r>
                    </a:p>
                  </a:txBody>
                  <a:tcPr anchor="ctr"/>
                </a:tc>
              </a:tr>
              <a:tr h="38247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글로벌강소기업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년간 최대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억원</a:t>
                      </a:r>
                      <a:endParaRPr lang="en-US" altLang="ko-KR" sz="1400" baseline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연간 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억원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이내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37680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중견기업해외마케팅맞춤형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억원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~50%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6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직사각형 13"/>
          <p:cNvSpPr>
            <a:spLocks noChangeArrowheads="1"/>
          </p:cNvSpPr>
          <p:nvPr/>
        </p:nvSpPr>
        <p:spPr bwMode="auto">
          <a:xfrm>
            <a:off x="-11113" y="0"/>
            <a:ext cx="9147176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210" y="75067"/>
            <a:ext cx="572939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17" y="109656"/>
            <a:ext cx="6425503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수출바우처</a:t>
            </a: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사업 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서비스메뉴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안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sp>
        <p:nvSpPr>
          <p:cNvPr id="7" name="TextBox 91"/>
          <p:cNvSpPr txBox="1"/>
          <p:nvPr/>
        </p:nvSpPr>
        <p:spPr>
          <a:xfrm>
            <a:off x="179963" y="836712"/>
            <a:ext cx="8964545" cy="55399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ko-KR" altLang="en-US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구성원칙 </a:t>
            </a:r>
            <a:r>
              <a:rPr lang="en-US" altLang="ko-KR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수출의 전 과정</a:t>
            </a:r>
            <a:r>
              <a:rPr lang="en-US" altLang="ko-KR" sz="2000" spc="-100" baseline="300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</a:t>
            </a:r>
            <a:r>
              <a:rPr lang="ko-KR" altLang="en-US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을 모두 포함</a:t>
            </a:r>
            <a:r>
              <a:rPr lang="en-US" altLang="ko-KR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20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기업 선택의 폭을 확대</a:t>
            </a:r>
            <a:endParaRPr lang="en-US" altLang="ko-KR" sz="2000" spc="-1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456" y="1292760"/>
            <a:ext cx="8497044" cy="404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* 수출준비 → 거래선 발굴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수출마케팅</a:t>
            </a:r>
            <a:r>
              <a:rPr lang="en-US" altLang="ko-KR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  <a:r>
              <a:rPr lang="ko-KR" altLang="en-US" sz="1600" spc="-100" dirty="0" smtClean="0">
                <a:ln>
                  <a:solidFill>
                    <a:schemeClr val="bg1">
                      <a:lumMod val="85000"/>
                      <a:alpha val="0"/>
                    </a:schemeClr>
                  </a:solidFill>
                </a:ln>
                <a:latin typeface="HY견고딕" panose="02030600000101010101" pitchFamily="18" charset="-127"/>
                <a:ea typeface="HY견고딕" panose="02030600000101010101" pitchFamily="18" charset="-127"/>
              </a:rPr>
              <a:t>→ 계약체결 前 → 계약체결 → 계약체결 後</a:t>
            </a:r>
            <a:endParaRPr lang="en-US" altLang="ko-KR" sz="1600" b="1" spc="-100" dirty="0" smtClean="0">
              <a:ln>
                <a:solidFill>
                  <a:schemeClr val="bg1">
                    <a:lumMod val="85000"/>
                    <a:alpha val="0"/>
                  </a:schemeClr>
                </a:solidFill>
              </a:ln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613487"/>
              </p:ext>
            </p:extLst>
          </p:nvPr>
        </p:nvGraphicFramePr>
        <p:xfrm>
          <a:off x="258780" y="1845072"/>
          <a:ext cx="8669704" cy="4813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872"/>
                <a:gridCol w="1512168"/>
                <a:gridCol w="5976664"/>
              </a:tblGrid>
              <a:tr h="35359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지원 항목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지원내용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13939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단계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수출준비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수출 준비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indent="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간접활동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1:1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로드맵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수립 및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코칭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경영멘토링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무역교육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온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오프라인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), 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수출브랜드 개발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외국어 웹 사이트 제작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모바일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웹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앱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개발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디자인 개발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카다로그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포장지 등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제품 매뉴얼 제작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상품페이지    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제작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외국어 통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번역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해외규격인증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정품인증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지재권 등록 등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718913"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단계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수출마케팅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홍보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광고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TV/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신문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잡지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/SNS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홍보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기업홍보 동영상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해외광고제작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홈쇼핑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온라인 쇼핑몰 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오프라인 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입점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대행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구축운영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검색엔진 마케팅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등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5464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온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오프라인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마케팅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온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오프라인 해외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판촉전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바이코리아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글로벌 홍보지원 등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105643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전시회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</a:t>
                      </a:r>
                      <a:r>
                        <a:rPr lang="ko-KR" altLang="en-US" sz="140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상담회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참가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바이어초청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상담회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전시회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고객세미나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상담회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설명회 등</a:t>
                      </a:r>
                      <a:endParaRPr lang="en-US" altLang="ko-KR" sz="1400" baseline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 전시회참가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개별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지원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국내개최 국제전시회 참가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 전시회 사전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사후 마케팅 대행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718913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조사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정보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해외시장조사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해외심층시장조사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소비자 리서치 조사 대행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바이어 발굴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조사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 사업파트너 연결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바이어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DB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타깃 마케팅 등</a:t>
                      </a:r>
                      <a:endParaRPr lang="ko-KR" altLang="en-US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7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직사각형 13"/>
          <p:cNvSpPr>
            <a:spLocks noChangeArrowheads="1"/>
          </p:cNvSpPr>
          <p:nvPr/>
        </p:nvSpPr>
        <p:spPr bwMode="auto">
          <a:xfrm>
            <a:off x="-11113" y="0"/>
            <a:ext cx="9147176" cy="79375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6210" y="75067"/>
            <a:ext cx="572939" cy="700682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en-US" altLang="ko-KR" sz="39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I</a:t>
            </a:r>
            <a:r>
              <a:rPr lang="en-US" altLang="ko-KR" sz="3900" b="1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endParaRPr lang="ko-KR" altLang="en-US" sz="3900" b="1" dirty="0">
              <a:solidFill>
                <a:schemeClr val="accent1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17" y="109656"/>
            <a:ext cx="6425503" cy="639127"/>
          </a:xfrm>
          <a:prstGeom prst="rect">
            <a:avLst/>
          </a:prstGeom>
          <a:noFill/>
        </p:spPr>
        <p:txBody>
          <a:bodyPr wrap="none" lIns="99549" tIns="49773" rIns="99549" bIns="49773">
            <a:spAutoFit/>
            <a:scene3d>
              <a:camera prst="orthographicFront"/>
              <a:lightRig rig="threePt" dir="t"/>
            </a:scene3d>
            <a:sp3d extrusionH="6350"/>
          </a:bodyPr>
          <a:lstStyle>
            <a:defPPr>
              <a:defRPr lang="ko-KR"/>
            </a:defPPr>
            <a:lvl1pPr marL="0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3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4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2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9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6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41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14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87" algn="l" defTabSz="914347" rtl="0" eaLnBrk="1" latinLnBrk="1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21">
              <a:defRPr/>
            </a:pPr>
            <a:r>
              <a:rPr lang="ko-KR" altLang="en-US" sz="3500" dirty="0" err="1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수출바우처</a:t>
            </a:r>
            <a:r>
              <a:rPr lang="ko-KR" altLang="en-US" sz="35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 사업 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– 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서비스메뉴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안</a:t>
            </a:r>
            <a:r>
              <a:rPr lang="en-US" altLang="ko-KR" sz="2800" dirty="0" smtClean="0">
                <a:solidFill>
                  <a:schemeClr val="accent1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361654"/>
              </p:ext>
            </p:extLst>
          </p:nvPr>
        </p:nvGraphicFramePr>
        <p:xfrm>
          <a:off x="258780" y="1113670"/>
          <a:ext cx="8669704" cy="4827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872"/>
                <a:gridCol w="1836204"/>
                <a:gridCol w="5652628"/>
              </a:tblGrid>
              <a:tr h="13268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지원 항목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지원내용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</a:tr>
              <a:tr h="584161"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단계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계약체결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신용조사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바이어 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해외사업파트너 신용조사 등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2920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관세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계약서 등 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서류 대행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계약서 작성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통관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선적 필요서류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결제관련 서류 등</a:t>
                      </a:r>
                      <a:endParaRPr lang="en-US" altLang="ko-KR" sz="1400" baseline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285750" indent="-28575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관세환급 교육</a:t>
                      </a: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관세환급 컨설팅지원 등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4372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무역자동화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u"/>
                      </a:pP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전자무역서비스 활용</a:t>
                      </a: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638657">
                <a:tc rowSpan="4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</a:t>
                      </a:r>
                      <a:r>
                        <a:rPr lang="ko-KR" altLang="en-US" sz="140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단계</a:t>
                      </a:r>
                      <a:endParaRPr lang="en-US" altLang="ko-KR" sz="140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lang="ko-KR" altLang="en-US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해외진출</a:t>
                      </a:r>
                      <a:r>
                        <a:rPr lang="en-US" altLang="ko-KR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lang="ko-KR" altLang="en-US" sz="1400" spc="0" baseline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해외진출자문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국가별 투자 사업환경 분석</a:t>
                      </a:r>
                      <a:r>
                        <a:rPr lang="en-US" altLang="ko-KR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</a:t>
                      </a:r>
                      <a:r>
                        <a:rPr lang="en-US" altLang="ko-KR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비즈니스 파트너 탐색 지원 등 해외투자 진출을 위한 현지 조사 및 자문 등</a:t>
                      </a:r>
                      <a:endParaRPr lang="ko-KR" altLang="en-US" sz="1400" spc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50018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해외진출 대행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해외법인 및 공장설립 등 투자진출 맞춤형 지원 등</a:t>
                      </a:r>
                      <a:endParaRPr lang="en-US" altLang="ko-KR" sz="1400" spc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  <a:tr h="455796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해외상장자문</a:t>
                      </a:r>
                      <a:endParaRPr lang="en-US" altLang="ko-KR" sz="1400" spc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 </a:t>
                      </a:r>
                      <a:r>
                        <a:rPr lang="ko-KR" altLang="en-US" sz="1400" spc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자본시장별</a:t>
                      </a: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상장요건 검토 및 상장 전략 수립 등</a:t>
                      </a:r>
                    </a:p>
                  </a:txBody>
                  <a:tcPr anchor="ctr"/>
                </a:tc>
              </a:tr>
              <a:tr h="597351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400" dirty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◆ </a:t>
                      </a:r>
                      <a:r>
                        <a:rPr lang="en-US" altLang="ko-KR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Cross</a:t>
                      </a:r>
                      <a:r>
                        <a:rPr lang="en-US" altLang="ko-KR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Border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M&amp;A</a:t>
                      </a:r>
                      <a:endParaRPr lang="en-US" altLang="ko-KR" sz="1400" spc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해외 </a:t>
                      </a:r>
                      <a:r>
                        <a:rPr lang="ko-KR" altLang="en-US" sz="1400" spc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자문사</a:t>
                      </a: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및 실사기관 발굴</a:t>
                      </a:r>
                      <a:r>
                        <a:rPr lang="en-US" altLang="ko-KR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/</a:t>
                      </a:r>
                      <a:r>
                        <a:rPr lang="ko-KR" altLang="en-US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활용 지원</a:t>
                      </a:r>
                    </a:p>
                    <a:p>
                      <a:pPr marL="285750" marR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u"/>
                        <a:tabLst/>
                        <a:defRPr/>
                      </a:pPr>
                      <a:r>
                        <a:rPr lang="en-US" altLang="ko-KR" sz="1400" spc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M&amp;A</a:t>
                      </a:r>
                      <a:r>
                        <a:rPr lang="en-US" altLang="ko-KR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</a:t>
                      </a:r>
                      <a:r>
                        <a:rPr lang="ko-KR" altLang="en-US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시 기업성과와 </a:t>
                      </a:r>
                      <a:r>
                        <a:rPr lang="ko-KR" altLang="en-US" sz="1400" spc="0" baseline="0" dirty="0" err="1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리스크</a:t>
                      </a:r>
                      <a:r>
                        <a:rPr lang="ko-KR" altLang="en-US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파악 및 실사 대응</a:t>
                      </a:r>
                      <a:r>
                        <a:rPr lang="en-US" altLang="ko-KR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, M&amp;A </a:t>
                      </a:r>
                      <a:r>
                        <a:rPr lang="ko-KR" altLang="en-US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기업의 </a:t>
                      </a:r>
                      <a:endParaRPr lang="en-US" altLang="ko-KR" sz="1400" spc="0" baseline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    </a:t>
                      </a:r>
                      <a:r>
                        <a:rPr lang="ko-KR" altLang="en-US" sz="1400" spc="0" baseline="0" dirty="0" smtClean="0"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적정가치 검토 등</a:t>
                      </a:r>
                      <a:endParaRPr lang="ko-KR" altLang="en-US" sz="1400" spc="0" dirty="0" smtClean="0"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5516" y="5949280"/>
            <a:ext cx="849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ko-KR" sz="1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6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중기청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산업부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600" dirty="0" err="1">
                <a:latin typeface="HY견고딕" panose="02030600000101010101" pitchFamily="18" charset="-127"/>
                <a:ea typeface="HY견고딕" panose="02030600000101010101" pitchFamily="18" charset="-127"/>
              </a:rPr>
              <a:t>중진공</a:t>
            </a:r>
            <a:r>
              <a:rPr lang="en-US" altLang="ko-KR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, KOTRA 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등과 함께 세부지원 프로그램을 마련 중이며 최종확정 </a:t>
            </a:r>
            <a:endParaRPr lang="en-US" altLang="ko-KR" sz="16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latinLnBrk="1">
              <a:lnSpc>
                <a:spcPct val="150000"/>
              </a:lnSpc>
            </a:pPr>
            <a:r>
              <a:rPr lang="ko-KR" altLang="en-US" sz="16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프로그램은 </a:t>
            </a:r>
            <a:r>
              <a:rPr lang="ko-KR" altLang="en-US" sz="1600" dirty="0">
                <a:latin typeface="HY견고딕" panose="02030600000101010101" pitchFamily="18" charset="-127"/>
                <a:ea typeface="HY견고딕" panose="02030600000101010101" pitchFamily="18" charset="-127"/>
              </a:rPr>
              <a:t>관계부처 협의 과정에서 변경 가능</a:t>
            </a:r>
          </a:p>
        </p:txBody>
      </p:sp>
    </p:spTree>
    <p:extLst>
      <p:ext uri="{BB962C8B-B14F-4D97-AF65-F5344CB8AC3E}">
        <p14:creationId xmlns:p14="http://schemas.microsoft.com/office/powerpoint/2010/main" val="18736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thday1">
  <a:themeElements>
    <a:clrScheme name="">
      <a:dk1>
        <a:srgbClr val="006699"/>
      </a:dk1>
      <a:lt1>
        <a:srgbClr val="FFFFFF"/>
      </a:lt1>
      <a:dk2>
        <a:srgbClr val="003399"/>
      </a:dk2>
      <a:lt2>
        <a:srgbClr val="808080"/>
      </a:lt2>
      <a:accent1>
        <a:srgbClr val="003399"/>
      </a:accent1>
      <a:accent2>
        <a:srgbClr val="CC3300"/>
      </a:accent2>
      <a:accent3>
        <a:srgbClr val="FFFFFF"/>
      </a:accent3>
      <a:accent4>
        <a:srgbClr val="005682"/>
      </a:accent4>
      <a:accent5>
        <a:srgbClr val="AAADCA"/>
      </a:accent5>
      <a:accent6>
        <a:srgbClr val="B92D00"/>
      </a:accent6>
      <a:hlink>
        <a:srgbClr val="CC9900"/>
      </a:hlink>
      <a:folHlink>
        <a:srgbClr val="339966"/>
      </a:folHlink>
    </a:clrScheme>
    <a:fontScheme name="birthday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ko-K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irthday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rthday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rthday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rthday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rthday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rthday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rthday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rthday1 8">
        <a:dk1>
          <a:srgbClr val="808080"/>
        </a:dk1>
        <a:lt1>
          <a:srgbClr val="FFCCFF"/>
        </a:lt1>
        <a:dk2>
          <a:srgbClr val="FFCCCC"/>
        </a:dk2>
        <a:lt2>
          <a:srgbClr val="FFFFFF"/>
        </a:lt2>
        <a:accent1>
          <a:srgbClr val="990066"/>
        </a:accent1>
        <a:accent2>
          <a:srgbClr val="9C001A"/>
        </a:accent2>
        <a:accent3>
          <a:srgbClr val="FFE2E2"/>
        </a:accent3>
        <a:accent4>
          <a:srgbClr val="DAAEDA"/>
        </a:accent4>
        <a:accent5>
          <a:srgbClr val="CAAAB8"/>
        </a:accent5>
        <a:accent6>
          <a:srgbClr val="8D0016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birthday1</Template>
  <TotalTime>900</TotalTime>
  <Words>1492</Words>
  <Application>Microsoft Office PowerPoint</Application>
  <PresentationFormat>화면 슬라이드 쇼(4:3)</PresentationFormat>
  <Paragraphs>348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birthday1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Clearly Presented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이승윤</dc:creator>
  <cp:lastModifiedBy>user</cp:lastModifiedBy>
  <cp:revision>100</cp:revision>
  <dcterms:created xsi:type="dcterms:W3CDTF">2005-01-17T10:28:50Z</dcterms:created>
  <dcterms:modified xsi:type="dcterms:W3CDTF">2017-01-18T00:12:46Z</dcterms:modified>
</cp:coreProperties>
</file>